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5" r:id="rId5"/>
    <p:sldId id="272" r:id="rId6"/>
    <p:sldId id="274" r:id="rId7"/>
    <p:sldId id="275" r:id="rId8"/>
    <p:sldId id="276" r:id="rId9"/>
    <p:sldId id="277" r:id="rId10"/>
    <p:sldId id="286" r:id="rId11"/>
    <p:sldId id="279" r:id="rId12"/>
    <p:sldId id="287" r:id="rId13"/>
    <p:sldId id="280" r:id="rId14"/>
    <p:sldId id="281" r:id="rId15"/>
  </p:sldIdLst>
  <p:sldSz cx="12192000" cy="6858000"/>
  <p:notesSz cx="6881813" cy="9661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Peto" initials="LP" lastIdx="0" clrIdx="0">
    <p:extLst>
      <p:ext uri="{19B8F6BF-5375-455C-9EA6-DF929625EA0E}">
        <p15:presenceInfo xmlns:p15="http://schemas.microsoft.com/office/powerpoint/2012/main" userId="S-1-5-21-944046252-2799899743-1142484129-101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64B5C-A8BA-4A35-82E5-1E250537F6AB}" v="182" dt="2024-12-03T15:33:33.837"/>
    <p1510:client id="{7528226F-4491-4761-B3F9-FBEB42DD5996}" v="6" dt="2024-12-03T15:34:48.721"/>
    <p1510:client id="{D18CA4D5-D44C-4433-82BC-0B14697F03F4}" v="4" dt="2024-12-03T16:10:48.3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4232" autoAdjust="0"/>
    <p:restoredTop sz="94660"/>
  </p:normalViewPr>
  <p:slideViewPr>
    <p:cSldViewPr snapToGrid="0">
      <p:cViewPr varScale="1">
        <p:scale>
          <a:sx n="99" d="100"/>
          <a:sy n="99" d="100"/>
        </p:scale>
        <p:origin x="5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23/12/2024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82"/>
          <a:stretch/>
        </p:blipFill>
        <p:spPr>
          <a:xfrm>
            <a:off x="9008339" y="312681"/>
            <a:ext cx="2880360" cy="68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recovery@ecraid.eu" TargetMode="External"/><Relationship Id="rId2" Type="http://schemas.openxmlformats.org/officeDocument/2006/relationships/hyperlink" Target="http://www.recoverytrial.net/e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overytrial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42868"/>
            <a:ext cx="9144000" cy="1301630"/>
          </a:xfrm>
        </p:spPr>
        <p:txBody>
          <a:bodyPr>
            <a:normAutofit/>
          </a:bodyPr>
          <a:lstStyle/>
          <a:p>
            <a:r>
              <a:rPr lang="sv-SE" b="1" dirty="0">
                <a:solidFill>
                  <a:srgbClr val="9E3159"/>
                </a:solidFill>
                <a:latin typeface="+mn-lt"/>
              </a:rPr>
              <a:t>RECOVERY-studien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4762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z="3200" b="1" dirty="0"/>
              <a:t>Randomiseringsutbildning i EU</a:t>
            </a:r>
          </a:p>
          <a:p>
            <a:endParaRPr lang="sv-SE" b="1" dirty="0"/>
          </a:p>
          <a:p>
            <a:r>
              <a:rPr lang="sv-SE" sz="2000" b="1" dirty="0">
                <a:solidFill>
                  <a:schemeClr val="bg2">
                    <a:lumMod val="50000"/>
                  </a:schemeClr>
                </a:solidFill>
              </a:rPr>
              <a:t>V2.0 2024-12-03</a:t>
            </a:r>
            <a:endParaRPr lang="sv-SE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101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1" y="1496942"/>
            <a:ext cx="5906764" cy="518852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613804" y="5581291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  <a:endCxn id="22" idx="1"/>
          </p:cNvCxnSpPr>
          <p:nvPr/>
        </p:nvCxnSpPr>
        <p:spPr>
          <a:xfrm>
            <a:off x="3427011" y="5749506"/>
            <a:ext cx="3137490" cy="13847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2613804" y="4500833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23" idx="1"/>
          </p:cNvCxnSpPr>
          <p:nvPr/>
        </p:nvCxnSpPr>
        <p:spPr>
          <a:xfrm flipV="1">
            <a:off x="3427011" y="4351706"/>
            <a:ext cx="3137490" cy="3173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2613804" y="3145767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21" idx="1"/>
          </p:cNvCxnSpPr>
          <p:nvPr/>
        </p:nvCxnSpPr>
        <p:spPr>
          <a:xfrm flipV="1">
            <a:off x="3427011" y="2885929"/>
            <a:ext cx="3137490" cy="42805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613804" y="3860326"/>
            <a:ext cx="813207" cy="3364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7" idx="6"/>
            <a:endCxn id="21" idx="1"/>
          </p:cNvCxnSpPr>
          <p:nvPr/>
        </p:nvCxnSpPr>
        <p:spPr>
          <a:xfrm flipV="1">
            <a:off x="3427011" y="2885929"/>
            <a:ext cx="3137490" cy="1142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64501" y="1870266"/>
            <a:ext cx="555359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mtClean="0"/>
              <a:t>För varje jämförelse kommer tilldelningen att vara antingen prövningsbehandlingen ELLER standardvård (utan prövningsbehandling)</a:t>
            </a:r>
          </a:p>
          <a:p>
            <a:endParaRPr lang="sv-SE" dirty="0"/>
          </a:p>
          <a:p>
            <a:r>
              <a:rPr lang="sv-SE" smtClean="0"/>
              <a:t>Om patienten tilldelas en prövningsbehandling, säkerställ att denna är förskriven (som en vanlig slutenvårdsförskrivning från patientens vårdteam)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64501" y="5426312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En kopia av behandlingstilldelning, studienummer och data i radomiseringsformuläret kan sparas eller skrivas ut som pdf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64501" y="4028540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Dokumentera studienumret i den medicinska journalen och på samtyckesformuläret</a:t>
            </a:r>
          </a:p>
        </p:txBody>
      </p:sp>
    </p:spTree>
    <p:extLst>
      <p:ext uri="{BB962C8B-B14F-4D97-AF65-F5344CB8AC3E}">
        <p14:creationId xmlns:p14="http://schemas.microsoft.com/office/powerpoint/2010/main" val="56360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26" y="1714415"/>
            <a:ext cx="11811900" cy="456256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sv-SE" smtClean="0"/>
              <a:t>Om du har frågor om förfarandet eller stöter på problem med webbplatsen kan du göra något av följande:</a:t>
            </a:r>
          </a:p>
          <a:p>
            <a:endParaRPr lang="sv-SE" dirty="0"/>
          </a:p>
          <a:p>
            <a:pPr lvl="1"/>
            <a:r>
              <a:rPr lang="sv-SE" smtClean="0"/>
              <a:t>Se Vanliga frågor på studiewebbplatsen </a:t>
            </a:r>
            <a:r>
              <a:rPr lang="sv-SE" b="1" dirty="0">
                <a:solidFill>
                  <a:srgbClr val="9E3159"/>
                </a:solidFill>
                <a:hlinkClick r:id="rId2"/>
              </a:rPr>
              <a:t>www.recoverytrial.net/eu</a:t>
            </a:r>
            <a:endParaRPr lang="sv-SE" dirty="0">
              <a:solidFill>
                <a:srgbClr val="9E3159"/>
              </a:solidFill>
            </a:endParaRPr>
          </a:p>
          <a:p>
            <a:pPr lvl="1"/>
            <a:endParaRPr lang="sv-SE" dirty="0"/>
          </a:p>
          <a:p>
            <a:pPr lvl="1"/>
            <a:r>
              <a:rPr lang="sv-SE" smtClean="0"/>
              <a:t>Mejla prövningsgruppen på </a:t>
            </a:r>
            <a:r>
              <a:rPr lang="sv-SE" b="1" dirty="0">
                <a:solidFill>
                  <a:srgbClr val="9E3159"/>
                </a:solidFill>
                <a:hlinkClick r:id="rId3"/>
              </a:rPr>
              <a:t>recovery@ecraid.eu</a:t>
            </a:r>
            <a:r>
              <a:rPr lang="sv-SE" smtClean="0"/>
              <a:t> (på engelska)</a:t>
            </a:r>
          </a:p>
          <a:p>
            <a:pPr lvl="1"/>
            <a:endParaRPr lang="sv-SE" dirty="0"/>
          </a:p>
          <a:p>
            <a:pPr lvl="1"/>
            <a:r>
              <a:rPr lang="sv-SE" smtClean="0"/>
              <a:t>Ringa prövningsgruppen på +44 800 138 5451 (på engelska – ring endast vid nödfall)</a:t>
            </a:r>
          </a:p>
        </p:txBody>
      </p:sp>
    </p:spTree>
    <p:extLst>
      <p:ext uri="{BB962C8B-B14F-4D97-AF65-F5344CB8AC3E}">
        <p14:creationId xmlns:p14="http://schemas.microsoft.com/office/powerpoint/2010/main" val="1258067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Randomisering behöver </a:t>
            </a:r>
            <a:r>
              <a:rPr lang="sv-SE" sz="2400" b="1" dirty="0"/>
              <a:t>inte</a:t>
            </a:r>
            <a:r>
              <a:rPr lang="sv-SE" sz="2400" dirty="0"/>
              <a:t> utföras av personen som inhämtade samtycket</a:t>
            </a:r>
          </a:p>
          <a:p>
            <a:endParaRPr lang="sv-SE" sz="2400" dirty="0"/>
          </a:p>
          <a:p>
            <a:r>
              <a:rPr lang="sv-SE" smtClean="0"/>
              <a:t>Randomisering </a:t>
            </a:r>
            <a:r>
              <a:rPr lang="sv-SE" sz="2400" b="1" dirty="0"/>
              <a:t>måste</a:t>
            </a:r>
            <a:r>
              <a:rPr lang="sv-SE" smtClean="0"/>
              <a:t> göras online och åtkomst sker via sidan för det relevanta landet på </a:t>
            </a:r>
            <a:r>
              <a:rPr lang="sv-SE" b="1" dirty="0">
                <a:solidFill>
                  <a:srgbClr val="9E3159"/>
                </a:solidFill>
                <a:hlinkClick r:id="rId2"/>
              </a:rPr>
              <a:t>www.recoverytrial.net</a:t>
            </a:r>
            <a:endParaRPr lang="sv-SE" b="1" dirty="0">
              <a:solidFill>
                <a:srgbClr val="9E3159"/>
              </a:solidFill>
            </a:endParaRPr>
          </a:p>
          <a:p>
            <a:pPr marL="0" indent="0" algn="ctr">
              <a:buNone/>
            </a:pPr>
            <a:endParaRPr lang="sv-SE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sv-SE" sz="2400" dirty="0"/>
              <a:t>Följ länkarna för ”Randomisation” (Randomisering) och logga in i systemet</a:t>
            </a:r>
          </a:p>
          <a:p>
            <a:endParaRPr lang="sv-SE" sz="2400" dirty="0"/>
          </a:p>
          <a:p>
            <a:r>
              <a:rPr lang="sv-SE" sz="2400" dirty="0"/>
              <a:t>Deltagarinformation och samtyckesformuläret kan laddas ner från den landsspecifika sidan vid behov</a:t>
            </a:r>
          </a:p>
          <a:p>
            <a:pPr lvl="1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06819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504201" y="4589253"/>
            <a:ext cx="11556254" cy="2158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sz="2400" dirty="0"/>
          </a:p>
          <a:p>
            <a:r>
              <a:rPr lang="sv-SE" sz="2400" dirty="0"/>
              <a:t>För att ange en ny deltagare, klicka på ”Enrol patient into study” (Registrera patient i studie)</a:t>
            </a:r>
          </a:p>
          <a:p>
            <a:r>
              <a:rPr lang="sv-SE" sz="2400" dirty="0" smtClean="0"/>
              <a:t>Från </a:t>
            </a:r>
            <a:r>
              <a:rPr lang="sv-SE" sz="2400" dirty="0"/>
              <a:t>hemsidan kan du även komma åt en rekryteringslista för din klinik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0" y="3952875"/>
            <a:ext cx="1339850" cy="698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737" y="1628685"/>
            <a:ext cx="6778826" cy="3366009"/>
          </a:xfrm>
          <a:prstGeom prst="rect">
            <a:avLst/>
          </a:prstGeom>
          <a:ln>
            <a:solidFill>
              <a:srgbClr val="9E3159"/>
            </a:solidFill>
          </a:ln>
        </p:spPr>
      </p:pic>
    </p:spTree>
    <p:extLst>
      <p:ext uri="{BB962C8B-B14F-4D97-AF65-F5344CB8AC3E}">
        <p14:creationId xmlns:p14="http://schemas.microsoft.com/office/powerpoint/2010/main" val="343294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84" y="1359397"/>
            <a:ext cx="5904858" cy="5498603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052187" y="2989384"/>
            <a:ext cx="1678074" cy="3811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7" idx="7"/>
            <a:endCxn id="9" idx="1"/>
          </p:cNvCxnSpPr>
          <p:nvPr/>
        </p:nvCxnSpPr>
        <p:spPr>
          <a:xfrm flipV="1">
            <a:off x="4484513" y="2716404"/>
            <a:ext cx="2382528" cy="3288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67041" y="2443424"/>
            <a:ext cx="50374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dirty="0" smtClean="0"/>
              <a:t>Patientens behandlande läkare krävs inte i EU</a:t>
            </a:r>
          </a:p>
        </p:txBody>
      </p:sp>
      <p:sp>
        <p:nvSpPr>
          <p:cNvPr id="12" name="Oval 11"/>
          <p:cNvSpPr/>
          <p:nvPr/>
        </p:nvSpPr>
        <p:spPr>
          <a:xfrm>
            <a:off x="2923234" y="3903784"/>
            <a:ext cx="795912" cy="23827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>
            <a:stCxn id="12" idx="7"/>
            <a:endCxn id="15" idx="1"/>
          </p:cNvCxnSpPr>
          <p:nvPr/>
        </p:nvCxnSpPr>
        <p:spPr>
          <a:xfrm>
            <a:off x="3602587" y="4252725"/>
            <a:ext cx="2961507" cy="31103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564094" y="4305271"/>
            <a:ext cx="489731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 smtClean="0"/>
              <a:t>Inklusionskriterierna</a:t>
            </a:r>
            <a:r>
              <a:rPr lang="sv-SE" dirty="0" smtClean="0"/>
              <a:t> bekräftas i formuläret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A97BED-3E5A-DFF9-EEB7-D16D8DB5F1CE}"/>
              </a:ext>
            </a:extLst>
          </p:cNvPr>
          <p:cNvSpPr txBox="1"/>
          <p:nvPr/>
        </p:nvSpPr>
        <p:spPr>
          <a:xfrm>
            <a:off x="6660437" y="5776718"/>
            <a:ext cx="50438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dirty="0" smtClean="0"/>
              <a:t>Frågorna som visas i formuläret är beroende av svaren ovan, så detta formulär är bara ett exempel</a:t>
            </a:r>
          </a:p>
        </p:txBody>
      </p:sp>
    </p:spTree>
    <p:extLst>
      <p:ext uri="{BB962C8B-B14F-4D97-AF65-F5344CB8AC3E}">
        <p14:creationId xmlns:p14="http://schemas.microsoft.com/office/powerpoint/2010/main" val="469426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8407"/>
            <a:ext cx="6562484" cy="510415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900395" y="3828281"/>
            <a:ext cx="1629965" cy="24530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7"/>
            <a:endCxn id="13" idx="1"/>
          </p:cNvCxnSpPr>
          <p:nvPr/>
        </p:nvCxnSpPr>
        <p:spPr>
          <a:xfrm flipV="1">
            <a:off x="4291657" y="3816375"/>
            <a:ext cx="2681897" cy="371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973554" y="3216210"/>
            <a:ext cx="5046024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Resultat från utredningar som gjorts för </a:t>
            </a:r>
            <a:r>
              <a:rPr lang="sv-SE" dirty="0" err="1" smtClean="0"/>
              <a:t>standardvård</a:t>
            </a:r>
            <a:r>
              <a:rPr lang="sv-SE" dirty="0" smtClean="0"/>
              <a:t> (dessa utförs inte för prövningen, så om de inte utförts klickar du ”not </a:t>
            </a:r>
            <a:r>
              <a:rPr lang="sv-SE" dirty="0" err="1" smtClean="0"/>
              <a:t>measured</a:t>
            </a:r>
            <a:r>
              <a:rPr lang="sv-SE" dirty="0" smtClean="0"/>
              <a:t>/not taken” (ej mätt/ej utfört))</a:t>
            </a:r>
          </a:p>
        </p:txBody>
      </p:sp>
      <p:sp>
        <p:nvSpPr>
          <p:cNvPr id="14" name="Oval 13"/>
          <p:cNvSpPr/>
          <p:nvPr/>
        </p:nvSpPr>
        <p:spPr>
          <a:xfrm>
            <a:off x="3552970" y="4377471"/>
            <a:ext cx="324817" cy="3059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877787" y="4530467"/>
            <a:ext cx="3244476" cy="9462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122263" y="5015051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Var uppmärksam på enheterna för laboratorieresultat eftersom dessa skiljer sig mellan kliniker</a:t>
            </a:r>
          </a:p>
        </p:txBody>
      </p:sp>
      <p:sp>
        <p:nvSpPr>
          <p:cNvPr id="24" name="Oval 23"/>
          <p:cNvSpPr/>
          <p:nvPr/>
        </p:nvSpPr>
        <p:spPr>
          <a:xfrm>
            <a:off x="2788418" y="1468406"/>
            <a:ext cx="1423097" cy="221866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Connector 24"/>
          <p:cNvCxnSpPr>
            <a:stCxn id="24" idx="7"/>
            <a:endCxn id="26" idx="1"/>
          </p:cNvCxnSpPr>
          <p:nvPr/>
        </p:nvCxnSpPr>
        <p:spPr>
          <a:xfrm>
            <a:off x="4003107" y="1793323"/>
            <a:ext cx="2899137" cy="181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02244" y="1652117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De senaste kliniska observationerna som gjorts som en del av rutinvården</a:t>
            </a:r>
          </a:p>
        </p:txBody>
      </p:sp>
    </p:spTree>
    <p:extLst>
      <p:ext uri="{BB962C8B-B14F-4D97-AF65-F5344CB8AC3E}">
        <p14:creationId xmlns:p14="http://schemas.microsoft.com/office/powerpoint/2010/main" val="1515437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35798"/>
            <a:ext cx="6640707" cy="429755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043394" y="4413737"/>
            <a:ext cx="886767" cy="138039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3930161" y="5088933"/>
            <a:ext cx="3043394" cy="14070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973555" y="4767969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Om någon behandling anses vara indicerad kan patienten inte delta i den relevanta jämförelsen</a:t>
            </a:r>
          </a:p>
        </p:txBody>
      </p:sp>
      <p:sp>
        <p:nvSpPr>
          <p:cNvPr id="16" name="Oval 15"/>
          <p:cNvSpPr/>
          <p:nvPr/>
        </p:nvSpPr>
        <p:spPr>
          <a:xfrm>
            <a:off x="3109587" y="3293762"/>
            <a:ext cx="820574" cy="275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3930161" y="3429001"/>
            <a:ext cx="3043394" cy="584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973555" y="3325505"/>
            <a:ext cx="344947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Kräver pågående specialistvård</a:t>
            </a:r>
          </a:p>
        </p:txBody>
      </p:sp>
    </p:spTree>
    <p:extLst>
      <p:ext uri="{BB962C8B-B14F-4D97-AF65-F5344CB8AC3E}">
        <p14:creationId xmlns:p14="http://schemas.microsoft.com/office/powerpoint/2010/main" val="217665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818" y="1883609"/>
            <a:ext cx="6631559" cy="396369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3226777" y="2154114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>
            <a:stCxn id="8" idx="6"/>
          </p:cNvCxnSpPr>
          <p:nvPr/>
        </p:nvCxnSpPr>
        <p:spPr>
          <a:xfrm>
            <a:off x="3780693" y="2475034"/>
            <a:ext cx="3191607" cy="24178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2299" y="1815721"/>
            <a:ext cx="4897315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Lämplighet för varje jämförelse. Läs igenom formuleringen noggrant:</a:t>
            </a:r>
          </a:p>
          <a:p>
            <a:r>
              <a:rPr lang="sv-SE" smtClean="0"/>
              <a:t>- Om patienten INTE är lämplig för jämförelsen ska svaret vara ”Yes” (Ja) </a:t>
            </a:r>
          </a:p>
          <a:p>
            <a:r>
              <a:rPr lang="sv-SE" smtClean="0"/>
              <a:t>- Om patienten ÄR lämplig för jämförelsen ska svaret vara ”No” (Nej)</a:t>
            </a:r>
          </a:p>
        </p:txBody>
      </p:sp>
      <p:sp>
        <p:nvSpPr>
          <p:cNvPr id="14" name="Oval 13"/>
          <p:cNvSpPr/>
          <p:nvPr/>
        </p:nvSpPr>
        <p:spPr>
          <a:xfrm>
            <a:off x="3226777" y="2795953"/>
            <a:ext cx="553916" cy="6418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3780693" y="3116873"/>
            <a:ext cx="3191607" cy="12445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72300" y="3899750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mtClean="0"/>
              <a:t>Lämplighet för prövningsbehandlingen på din klinik (välj ”No” (Nej) om du hört att en specifik behandling inte är tillgänglig)</a:t>
            </a:r>
          </a:p>
        </p:txBody>
      </p:sp>
      <p:sp>
        <p:nvSpPr>
          <p:cNvPr id="22" name="Oval 21"/>
          <p:cNvSpPr/>
          <p:nvPr/>
        </p:nvSpPr>
        <p:spPr>
          <a:xfrm>
            <a:off x="3314701" y="4914900"/>
            <a:ext cx="465992" cy="2118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Connector 22"/>
          <p:cNvCxnSpPr>
            <a:stCxn id="22" idx="6"/>
            <a:endCxn id="24" idx="1"/>
          </p:cNvCxnSpPr>
          <p:nvPr/>
        </p:nvCxnSpPr>
        <p:spPr>
          <a:xfrm>
            <a:off x="3780693" y="5020821"/>
            <a:ext cx="3206259" cy="5105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86952" y="5069719"/>
            <a:ext cx="4897314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Om du inte undertecknade samtyckesformuläret anger du namnet på den person som inhämtade det</a:t>
            </a:r>
          </a:p>
        </p:txBody>
      </p:sp>
      <p:sp>
        <p:nvSpPr>
          <p:cNvPr id="30" name="Oval 29"/>
          <p:cNvSpPr/>
          <p:nvPr/>
        </p:nvSpPr>
        <p:spPr>
          <a:xfrm>
            <a:off x="3314702" y="5126741"/>
            <a:ext cx="465992" cy="2145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Connector 30"/>
          <p:cNvCxnSpPr>
            <a:stCxn id="30" idx="6"/>
            <a:endCxn id="32" idx="1"/>
          </p:cNvCxnSpPr>
          <p:nvPr/>
        </p:nvCxnSpPr>
        <p:spPr>
          <a:xfrm>
            <a:off x="3780694" y="5234035"/>
            <a:ext cx="3206256" cy="118681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986950" y="6097684"/>
            <a:ext cx="49772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När formuläret är ifyllt klickar du ”Continue” (Fortsätt)</a:t>
            </a:r>
          </a:p>
        </p:txBody>
      </p:sp>
    </p:spTree>
    <p:extLst>
      <p:ext uri="{BB962C8B-B14F-4D97-AF65-F5344CB8AC3E}">
        <p14:creationId xmlns:p14="http://schemas.microsoft.com/office/powerpoint/2010/main" val="1213792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76" y="1483743"/>
            <a:ext cx="5542166" cy="52707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71102" y="4425971"/>
            <a:ext cx="1390015" cy="508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6"/>
            <a:endCxn id="10" idx="1"/>
          </p:cNvCxnSpPr>
          <p:nvPr/>
        </p:nvCxnSpPr>
        <p:spPr>
          <a:xfrm flipV="1">
            <a:off x="3761117" y="3795947"/>
            <a:ext cx="3025550" cy="88419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6667" y="3472781"/>
            <a:ext cx="489731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Svar flaggade som fel eller saknade data innebär att patienten inte kan randomiseras</a:t>
            </a:r>
          </a:p>
        </p:txBody>
      </p:sp>
      <p:sp>
        <p:nvSpPr>
          <p:cNvPr id="11" name="Oval 10"/>
          <p:cNvSpPr/>
          <p:nvPr/>
        </p:nvSpPr>
        <p:spPr>
          <a:xfrm>
            <a:off x="2276211" y="6292301"/>
            <a:ext cx="2114634" cy="4840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>
            <a:stCxn id="11" idx="6"/>
            <a:endCxn id="13" idx="1"/>
          </p:cNvCxnSpPr>
          <p:nvPr/>
        </p:nvCxnSpPr>
        <p:spPr>
          <a:xfrm flipV="1">
            <a:off x="4390845" y="5609722"/>
            <a:ext cx="2398668" cy="9246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89513" y="5148057"/>
            <a:ext cx="489447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Varningsflaggor för oväntade svar – dessa kan åtgärdas eller lämnas oredigerade om de är korrekta</a:t>
            </a:r>
          </a:p>
        </p:txBody>
      </p:sp>
      <p:sp>
        <p:nvSpPr>
          <p:cNvPr id="14" name="Oval 13"/>
          <p:cNvSpPr/>
          <p:nvPr/>
        </p:nvSpPr>
        <p:spPr>
          <a:xfrm>
            <a:off x="1906991" y="1527763"/>
            <a:ext cx="2173303" cy="416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Connector 14"/>
          <p:cNvCxnSpPr>
            <a:stCxn id="14" idx="6"/>
            <a:endCxn id="16" idx="1"/>
          </p:cNvCxnSpPr>
          <p:nvPr/>
        </p:nvCxnSpPr>
        <p:spPr>
          <a:xfrm>
            <a:off x="4080294" y="1736110"/>
            <a:ext cx="2706374" cy="3375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668" y="1612029"/>
            <a:ext cx="489731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När du klickat på ”Continue” (Fortsätt) kan fel eller varningar markeras – granska dessa och åtgärda vid behov</a:t>
            </a:r>
          </a:p>
        </p:txBody>
      </p:sp>
    </p:spTree>
    <p:extLst>
      <p:ext uri="{BB962C8B-B14F-4D97-AF65-F5344CB8AC3E}">
        <p14:creationId xmlns:p14="http://schemas.microsoft.com/office/powerpoint/2010/main" val="370999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Randomisering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701" y="1449236"/>
            <a:ext cx="5130509" cy="5106839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363638" y="2201031"/>
            <a:ext cx="595224" cy="2452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>
            <a:stCxn id="8" idx="4"/>
            <a:endCxn id="10" idx="1"/>
          </p:cNvCxnSpPr>
          <p:nvPr/>
        </p:nvCxnSpPr>
        <p:spPr>
          <a:xfrm>
            <a:off x="2661250" y="2446237"/>
            <a:ext cx="3795234" cy="19180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56484" y="4041093"/>
            <a:ext cx="505533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Om allt är korrekt klickar du på ”Randomise” (Randomisera)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56483" y="1616689"/>
            <a:ext cx="49687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mtClean="0"/>
              <a:t>Efter att fel/varningar granskats kan du granska angivna data innan du fortsätter</a:t>
            </a:r>
          </a:p>
        </p:txBody>
      </p:sp>
      <p:sp>
        <p:nvSpPr>
          <p:cNvPr id="20" name="Oval 19"/>
          <p:cNvSpPr/>
          <p:nvPr/>
        </p:nvSpPr>
        <p:spPr>
          <a:xfrm>
            <a:off x="2918452" y="2181988"/>
            <a:ext cx="577968" cy="2832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Connector 20"/>
          <p:cNvCxnSpPr>
            <a:stCxn id="20" idx="6"/>
            <a:endCxn id="22" idx="1"/>
          </p:cNvCxnSpPr>
          <p:nvPr/>
        </p:nvCxnSpPr>
        <p:spPr>
          <a:xfrm>
            <a:off x="3496420" y="2323634"/>
            <a:ext cx="2960065" cy="11662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456485" y="3166695"/>
            <a:ext cx="505533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Om du behöver korrigera något klickar du på ”</a:t>
            </a:r>
            <a:r>
              <a:rPr lang="sv-SE" dirty="0" err="1" smtClean="0"/>
              <a:t>Amend</a:t>
            </a:r>
            <a:r>
              <a:rPr lang="sv-SE" dirty="0" smtClean="0"/>
              <a:t>” (Ändra)</a:t>
            </a:r>
          </a:p>
        </p:txBody>
      </p:sp>
    </p:spTree>
    <p:extLst>
      <p:ext uri="{BB962C8B-B14F-4D97-AF65-F5344CB8AC3E}">
        <p14:creationId xmlns:p14="http://schemas.microsoft.com/office/powerpoint/2010/main" val="2268166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63B63A-17FD-4A9B-AA98-710EE6019D19}"/>
</file>

<file path=customXml/itemProps2.xml><?xml version="1.0" encoding="utf-8"?>
<ds:datastoreItem xmlns:ds="http://schemas.openxmlformats.org/officeDocument/2006/customXml" ds:itemID="{90C428E7-F6B4-4035-AFE8-8A0C1D9644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8C8325-FE9C-484A-9089-6859D6ADA50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2214</TotalTime>
  <Words>493</Words>
  <Application>Microsoft Office PowerPoint</Application>
  <PresentationFormat>Widescreen</PresentationFormat>
  <Paragraphs>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RECOVERY-studien</vt:lpstr>
      <vt:lpstr>Randomisering</vt:lpstr>
      <vt:lpstr>Randomisering</vt:lpstr>
      <vt:lpstr>Randomisering</vt:lpstr>
      <vt:lpstr>Randomisering</vt:lpstr>
      <vt:lpstr>Randomisering</vt:lpstr>
      <vt:lpstr>Randomisering</vt:lpstr>
      <vt:lpstr>Randomisering</vt:lpstr>
      <vt:lpstr>Randomisering</vt:lpstr>
      <vt:lpstr>Randomisering</vt:lpstr>
      <vt:lpstr>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Nicolette van Neer</cp:lastModifiedBy>
  <cp:revision>117</cp:revision>
  <cp:lastPrinted>2020-03-18T19:42:16Z</cp:lastPrinted>
  <dcterms:created xsi:type="dcterms:W3CDTF">2020-03-14T13:47:38Z</dcterms:created>
  <dcterms:modified xsi:type="dcterms:W3CDTF">2024-12-23T10:07:55Z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