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5" r:id="rId5"/>
    <p:sldId id="293" r:id="rId6"/>
    <p:sldId id="266" r:id="rId7"/>
    <p:sldId id="282" r:id="rId8"/>
    <p:sldId id="291" r:id="rId9"/>
    <p:sldId id="288" r:id="rId10"/>
    <p:sldId id="294" r:id="rId11"/>
    <p:sldId id="296" r:id="rId12"/>
    <p:sldId id="299" r:id="rId13"/>
    <p:sldId id="286" r:id="rId14"/>
    <p:sldId id="295" r:id="rId15"/>
    <p:sldId id="292" r:id="rId16"/>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49332-9061-F125-08E7-B16A29B72CCD}" name="Arya Lekshmi Nair" initials="AN" userId="S::aryalekshmi.nair@ecraid.eu::59b7244b-77b5-4d40-88b8-51fa3b244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95507" autoAdjust="0"/>
  </p:normalViewPr>
  <p:slideViewPr>
    <p:cSldViewPr snapToGrid="0">
      <p:cViewPr varScale="1">
        <p:scale>
          <a:sx n="100" d="100"/>
          <a:sy n="100" d="100"/>
        </p:scale>
        <p:origin x="10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229BB991-2F75-47A0-92DD-9BCC6B9FD2FA}" type="datetimeFigureOut">
              <a:rPr lang="nl-NL" smtClean="0"/>
              <a:t>15-1-2025</a:t>
            </a:fld>
            <a:endParaRPr lang="sv-SE"/>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E52351AD-82CC-4F3D-AF97-B638C7752DCE}" type="slidenum">
              <a:rPr lang="nl-NL" smtClean="0"/>
              <a:t>‹#›</a:t>
            </a:fld>
            <a:endParaRPr lang="sv-SE"/>
          </a:p>
        </p:txBody>
      </p:sp>
    </p:spTree>
    <p:extLst>
      <p:ext uri="{BB962C8B-B14F-4D97-AF65-F5344CB8AC3E}">
        <p14:creationId xmlns:p14="http://schemas.microsoft.com/office/powerpoint/2010/main" val="24898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52351AD-82CC-4F3D-AF97-B638C7752DCE}" type="slidenum">
              <a:rPr lang="nl-NL" smtClean="0"/>
              <a:t>8</a:t>
            </a:fld>
            <a:endParaRPr lang="sv-SE"/>
          </a:p>
        </p:txBody>
      </p:sp>
    </p:spTree>
    <p:extLst>
      <p:ext uri="{BB962C8B-B14F-4D97-AF65-F5344CB8AC3E}">
        <p14:creationId xmlns:p14="http://schemas.microsoft.com/office/powerpoint/2010/main" val="42318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sv-SE" b="1" dirty="0">
                <a:solidFill>
                  <a:srgbClr val="9E3159"/>
                </a:solidFill>
                <a:latin typeface="+mn-lt"/>
              </a:rPr>
              <a:t>RECOVERY-studien</a:t>
            </a:r>
          </a:p>
        </p:txBody>
      </p:sp>
      <p:sp>
        <p:nvSpPr>
          <p:cNvPr id="3" name="Subtitle 2"/>
          <p:cNvSpPr>
            <a:spLocks noGrp="1"/>
          </p:cNvSpPr>
          <p:nvPr>
            <p:ph type="subTitle" idx="1"/>
          </p:nvPr>
        </p:nvSpPr>
        <p:spPr>
          <a:xfrm>
            <a:off x="1524000" y="4342884"/>
            <a:ext cx="9144000" cy="1655762"/>
          </a:xfrm>
        </p:spPr>
        <p:txBody>
          <a:bodyPr/>
          <a:lstStyle/>
          <a:p>
            <a:r>
              <a:rPr lang="sv-SE" sz="3200" b="1" dirty="0"/>
              <a:t>Utbildning för informerat samtycke i EU</a:t>
            </a:r>
          </a:p>
          <a:p>
            <a:endParaRPr lang="sv-SE" b="1" dirty="0"/>
          </a:p>
          <a:p>
            <a:r>
              <a:rPr lang="sv-SE" sz="2000" b="1" smtClean="0">
                <a:solidFill>
                  <a:schemeClr val="bg1">
                    <a:lumMod val="50000"/>
                  </a:schemeClr>
                </a:solidFill>
              </a:rPr>
              <a:t>V2.0 </a:t>
            </a:r>
            <a:r>
              <a:rPr lang="sv-SE" sz="2000" b="1" dirty="0">
                <a:solidFill>
                  <a:schemeClr val="bg1">
                    <a:lumMod val="50000"/>
                  </a:schemeClr>
                </a:solidFill>
              </a:rPr>
              <a:t>2024-11-29</a:t>
            </a:r>
          </a:p>
          <a:p>
            <a:endParaRPr lang="sv-SE"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a:t>
            </a:r>
            <a:r>
              <a:t/>
            </a:r>
            <a:br/>
            <a:r>
              <a:rPr lang="sv-SE" smtClean="0"/>
              <a:t>Juridiskt ombud (3/3)</a:t>
            </a:r>
          </a:p>
        </p:txBody>
      </p:sp>
      <p:sp>
        <p:nvSpPr>
          <p:cNvPr id="3" name="Content Placeholder 2"/>
          <p:cNvSpPr>
            <a:spLocks noGrp="1"/>
          </p:cNvSpPr>
          <p:nvPr>
            <p:ph idx="1"/>
          </p:nvPr>
        </p:nvSpPr>
        <p:spPr>
          <a:xfrm>
            <a:off x="341194" y="1596884"/>
            <a:ext cx="11354813" cy="4954041"/>
          </a:xfrm>
        </p:spPr>
        <p:txBody>
          <a:bodyPr>
            <a:normAutofit fontScale="92500" lnSpcReduction="10000"/>
          </a:bodyPr>
          <a:lstStyle/>
          <a:p>
            <a:r>
              <a:rPr lang="sv-SE" smtClean="0"/>
              <a:t>Ombudet måste vara fysiskt tillgängligt för att fylla i det aktuella avsnittet av samtyckesformuläret, detta kan </a:t>
            </a:r>
            <a:r>
              <a:rPr lang="sv-SE" u="sng" dirty="0"/>
              <a:t>inte</a:t>
            </a:r>
            <a:r>
              <a:rPr lang="sv-SE" smtClean="0"/>
              <a:t> göras via telefon</a:t>
            </a:r>
          </a:p>
          <a:p>
            <a:endParaRPr lang="sv-SE" dirty="0"/>
          </a:p>
          <a:p>
            <a:r>
              <a:rPr lang="sv-SE" smtClean="0"/>
              <a:t>Om deltagaren återfår kapaciteten innan utskrivning ska denna tilldelas information om prövningen och måste ge sitt samtycke för att kunna fortsätta i prövningen</a:t>
            </a:r>
          </a:p>
          <a:p>
            <a:endParaRPr lang="sv-SE" dirty="0"/>
          </a:p>
          <a:p>
            <a:r>
              <a:rPr lang="sv-SE" smtClean="0"/>
              <a:t>Detta ska följa den vanliga processen för informerat samtycke</a:t>
            </a:r>
          </a:p>
          <a:p>
            <a:pPr lvl="1"/>
            <a:r>
              <a:rPr lang="sv-SE" smtClean="0"/>
              <a:t>Det är viktigt att fastställa ett system för hantering av deltagare som återfått kapacitet inom en rimlig tid (t.ex. 1–2 arbetsdagar) </a:t>
            </a:r>
          </a:p>
          <a:p>
            <a:pPr lvl="1"/>
            <a:r>
              <a:rPr lang="sv-SE" smtClean="0"/>
              <a:t>Under covid-19-pandemin förekom fall där inhämtande av nytt samtycke inte genomfördes och detta var ett kritiskt fynd vid inspektion</a:t>
            </a:r>
          </a:p>
          <a:p>
            <a:pPr lvl="1"/>
            <a:r>
              <a:rPr lang="sv-SE" smtClean="0"/>
              <a:t>Observera att om patienten fortsätter i prövningen efter att ha återfått kapaciteten ska personen underteckna två samtyckesformulär</a:t>
            </a:r>
          </a:p>
          <a:p>
            <a:endParaRPr lang="sv-SE" dirty="0"/>
          </a:p>
          <a:p>
            <a:endParaRPr lang="sv-SE" dirty="0"/>
          </a:p>
          <a:p>
            <a:endParaRPr lang="sv-SE"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8" y="1411827"/>
            <a:ext cx="12011522" cy="5446173"/>
          </a:xfrm>
        </p:spPr>
        <p:txBody>
          <a:bodyPr>
            <a:normAutofit fontScale="92500" lnSpcReduction="20000"/>
          </a:bodyPr>
          <a:lstStyle/>
          <a:p>
            <a:pPr>
              <a:spcBef>
                <a:spcPts val="600"/>
              </a:spcBef>
            </a:pPr>
            <a:r>
              <a:rPr lang="sv-SE" sz="2400" dirty="0"/>
              <a:t>Om patienten eller det juridiska ombudet begär återkallande ska deras önskan förtydligas:</a:t>
            </a:r>
          </a:p>
          <a:p>
            <a:pPr>
              <a:spcBef>
                <a:spcPts val="600"/>
              </a:spcBef>
            </a:pPr>
            <a:endParaRPr lang="sv-SE" sz="800" dirty="0"/>
          </a:p>
          <a:p>
            <a:pPr marL="514350" indent="-514350">
              <a:spcBef>
                <a:spcPts val="600"/>
              </a:spcBef>
              <a:buFont typeface="+mj-lt"/>
              <a:buAutoNum type="arabicParenR"/>
            </a:pPr>
            <a:r>
              <a:rPr lang="sv-SE" sz="2400" b="1" dirty="0"/>
              <a:t>Personen vill avbryta prövningsbehandlingen men vill fortsätta med uppföljning</a:t>
            </a:r>
          </a:p>
          <a:p>
            <a:pPr marL="446088" indent="0">
              <a:spcBef>
                <a:spcPts val="600"/>
              </a:spcBef>
              <a:buNone/>
            </a:pPr>
            <a:r>
              <a:rPr lang="sv-SE" dirty="0" smtClean="0"/>
              <a:t> </a:t>
            </a:r>
            <a:r>
              <a:rPr lang="sv-SE" sz="2000" dirty="0"/>
              <a:t>Åtgärd: Stoppa prövningsbehandlingen (detta kommer att dokumenteras i uppföljningsformuläret). Detta är inte ett återkallande.</a:t>
            </a:r>
          </a:p>
          <a:p>
            <a:pPr marL="514350" indent="-514350">
              <a:spcBef>
                <a:spcPts val="600"/>
              </a:spcBef>
              <a:buFont typeface="+mj-lt"/>
              <a:buAutoNum type="arabicParenR" startAt="2"/>
            </a:pPr>
            <a:r>
              <a:rPr lang="sv-SE" sz="2400" b="1" dirty="0"/>
              <a:t>Personen vill inte ha fortsatt kontakt med prövningsgruppen, men vill fortsätta med uppföljning från journaler [detta gäller endast kliniker som kontaktar patienter för uppföljning]</a:t>
            </a:r>
          </a:p>
          <a:p>
            <a:pPr marL="446088" indent="0">
              <a:spcBef>
                <a:spcPts val="600"/>
              </a:spcBef>
              <a:buNone/>
            </a:pPr>
            <a:r>
              <a:rPr lang="sv-SE" sz="2000" dirty="0"/>
              <a:t>Åtgärd: Säkerställ att prövningsgruppen inte kontaktar patienten/anhöriga igen. Fyll i uppföljningen så gott det går utifrån journalerna. Detta är inte ett återkallande.</a:t>
            </a:r>
          </a:p>
          <a:p>
            <a:pPr marL="514350" indent="-514350">
              <a:spcBef>
                <a:spcPts val="600"/>
              </a:spcBef>
              <a:buFont typeface="+mj-lt"/>
              <a:buAutoNum type="arabicParenR" startAt="3"/>
            </a:pPr>
            <a:r>
              <a:rPr lang="sv-SE" sz="2400" b="1" dirty="0"/>
              <a:t>Personen vill inte ha ytterligare kontakt eller tillåta åtkomst till journalerna</a:t>
            </a:r>
          </a:p>
          <a:p>
            <a:pPr marL="446088" indent="0">
              <a:spcBef>
                <a:spcPts val="600"/>
              </a:spcBef>
              <a:buNone/>
            </a:pPr>
            <a:r>
              <a:rPr lang="sv-SE" sz="2000" dirty="0"/>
              <a:t>Åtgärd: Detta är ett återkallande. Informera Ecraid eller CRA och dokumentera i journalen. Stoppa prövningsbehandlingen och säkerställ att prövningsgruppen inte kontaktar patienten/anhöriga igen.</a:t>
            </a:r>
          </a:p>
          <a:p>
            <a:pPr marL="446088" indent="0">
              <a:spcBef>
                <a:spcPts val="600"/>
              </a:spcBef>
              <a:buNone/>
            </a:pPr>
            <a:endParaRPr lang="sv-SE" sz="800" dirty="0"/>
          </a:p>
          <a:p>
            <a:pPr>
              <a:spcBef>
                <a:spcPts val="1200"/>
              </a:spcBef>
            </a:pPr>
            <a:r>
              <a:rPr lang="sv-SE" sz="2400" dirty="0"/>
              <a:t>Om en patient kontaktas efter att ha återfått kapaciteten och inte vill ge sitt samtycke till att fortsätta i prövningen är detta ett återkallande och ska behandlas enligt punkt 3 ovan</a:t>
            </a:r>
          </a:p>
          <a:p>
            <a:pPr>
              <a:spcBef>
                <a:spcPts val="1200"/>
              </a:spcBef>
            </a:pPr>
            <a:r>
              <a:rPr lang="sv-SE" sz="2400" dirty="0"/>
              <a:t>Undvik att återkalla patienter från prövningen såvida det inte är vad de uttryckligen vill</a:t>
            </a:r>
          </a:p>
          <a:p>
            <a:pPr>
              <a:spcBef>
                <a:spcPts val="1200"/>
              </a:spcBef>
            </a:pPr>
            <a:r>
              <a:rPr lang="sv-SE" sz="2400" dirty="0"/>
              <a:t>Data som samlats in fram till tidpunkten för återkallande kommer fortfarande att användas för analys</a:t>
            </a:r>
          </a:p>
          <a:p>
            <a:pPr>
              <a:spcBef>
                <a:spcPts val="1200"/>
              </a:spcBef>
            </a:pPr>
            <a:r>
              <a:rPr lang="sv-SE" sz="2400" dirty="0"/>
              <a:t>Ingen av scenarierna ovan är protokollavvikelser</a:t>
            </a:r>
          </a:p>
        </p:txBody>
      </p:sp>
      <p:sp>
        <p:nvSpPr>
          <p:cNvPr id="6" name="Title 1">
            <a:extLst>
              <a:ext uri="{FF2B5EF4-FFF2-40B4-BE49-F238E27FC236}">
                <a16:creationId xmlns:a16="http://schemas.microsoft.com/office/drawing/2014/main" id="{DCBC8767-2FDC-8D1B-B8E8-11CF3263EDE9}"/>
              </a:ext>
            </a:extLst>
          </p:cNvPr>
          <p:cNvSpPr>
            <a:spLocks noGrp="1"/>
          </p:cNvSpPr>
          <p:nvPr>
            <p:ph type="title"/>
          </p:nvPr>
        </p:nvSpPr>
        <p:spPr>
          <a:xfrm>
            <a:off x="838200" y="-2776"/>
            <a:ext cx="5794704" cy="1343080"/>
          </a:xfrm>
        </p:spPr>
        <p:txBody>
          <a:bodyPr/>
          <a:lstStyle/>
          <a:p>
            <a:r>
              <a:rPr lang="sv-SE" smtClean="0"/>
              <a:t>Ändring av samtycke (inklusive återkallande)</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a:t>
            </a:r>
            <a:r>
              <a:t/>
            </a:r>
            <a:br/>
            <a:r>
              <a:rPr lang="sv-SE" smtClean="0"/>
              <a:t>Sammanfattning</a:t>
            </a:r>
          </a:p>
        </p:txBody>
      </p:sp>
      <p:sp>
        <p:nvSpPr>
          <p:cNvPr id="3" name="Content Placeholder 2"/>
          <p:cNvSpPr>
            <a:spLocks noGrp="1"/>
          </p:cNvSpPr>
          <p:nvPr>
            <p:ph idx="1"/>
          </p:nvPr>
        </p:nvSpPr>
        <p:spPr/>
        <p:txBody>
          <a:bodyPr/>
          <a:lstStyle/>
          <a:p>
            <a:r>
              <a:rPr lang="sv-SE" smtClean="0"/>
              <a:t>Samtycke kan ges på flera olika sätt i RECOVERY:</a:t>
            </a:r>
          </a:p>
          <a:p>
            <a:pPr lvl="1"/>
            <a:r>
              <a:rPr lang="sv-SE" smtClean="0"/>
              <a:t>Via patienten själv (direkt, eller med hjälp av ett vittne om nödvändigt)</a:t>
            </a:r>
          </a:p>
          <a:p>
            <a:pPr lvl="1"/>
            <a:r>
              <a:rPr lang="sv-SE" smtClean="0"/>
              <a:t>Via ett juridiskt ombud, om patienten saknar kapacitet</a:t>
            </a:r>
          </a:p>
          <a:p>
            <a:pPr lvl="2"/>
            <a:endParaRPr lang="sv-SE" dirty="0"/>
          </a:p>
          <a:p>
            <a:r>
              <a:rPr lang="sv-SE" smtClean="0"/>
              <a:t>Om en patient återfår kapaciteten måste hen kontaktas och ombes ge samtycke för fortsatt deltagande i prövningen</a:t>
            </a:r>
          </a:p>
          <a:p>
            <a:pPr lvl="1"/>
            <a:endParaRPr lang="sv-SE" dirty="0"/>
          </a:p>
          <a:p>
            <a:r>
              <a:rPr lang="sv-SE" smtClean="0"/>
              <a:t>Tack för att du bidrar till denna viktiga del av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a:t>
            </a:r>
          </a:p>
        </p:txBody>
      </p:sp>
      <p:sp>
        <p:nvSpPr>
          <p:cNvPr id="3" name="Content Placeholder 2"/>
          <p:cNvSpPr>
            <a:spLocks noGrp="1"/>
          </p:cNvSpPr>
          <p:nvPr>
            <p:ph idx="1"/>
          </p:nvPr>
        </p:nvSpPr>
        <p:spPr/>
        <p:txBody>
          <a:bodyPr>
            <a:normAutofit fontScale="92500" lnSpcReduction="20000"/>
          </a:bodyPr>
          <a:lstStyle/>
          <a:p>
            <a:pPr>
              <a:spcBef>
                <a:spcPts val="1200"/>
              </a:spcBef>
            </a:pPr>
            <a:r>
              <a:rPr lang="sv-SE" smtClean="0"/>
              <a:t>Skriftligt informerat samtycke krävs för alla patienter innan några prövningsspecifika förfaranden utförs (dvs. det finns inget uppskjutet samtycke)</a:t>
            </a:r>
          </a:p>
          <a:p>
            <a:pPr>
              <a:spcBef>
                <a:spcPts val="1200"/>
              </a:spcBef>
            </a:pPr>
            <a:endParaRPr lang="sv-SE" dirty="0"/>
          </a:p>
          <a:p>
            <a:pPr>
              <a:spcBef>
                <a:spcPts val="1200"/>
              </a:spcBef>
            </a:pPr>
            <a:r>
              <a:rPr lang="sv-SE" smtClean="0"/>
              <a:t>Det finns tre typer av samtycke:</a:t>
            </a:r>
          </a:p>
          <a:p>
            <a:pPr lvl="1">
              <a:spcBef>
                <a:spcPts val="1200"/>
              </a:spcBef>
            </a:pPr>
            <a:r>
              <a:rPr lang="sv-SE" smtClean="0"/>
              <a:t>Direkt från patienten – om patienten har kapacitet och själv kan underteckna formuläret</a:t>
            </a:r>
          </a:p>
          <a:p>
            <a:pPr lvl="1">
              <a:spcBef>
                <a:spcPts val="1200"/>
              </a:spcBef>
            </a:pPr>
            <a:r>
              <a:rPr lang="sv-SE" smtClean="0"/>
              <a:t>Bevittnat – om en patient har kapacitet men inte förmåga att själv kunna underteckna formuläret kan ett vittne göra det å patientens vägnar</a:t>
            </a:r>
          </a:p>
          <a:p>
            <a:pPr lvl="1">
              <a:spcBef>
                <a:spcPts val="1200"/>
              </a:spcBef>
            </a:pPr>
            <a:r>
              <a:rPr lang="sv-SE" smtClean="0"/>
              <a:t>Juridiskt ombud – om patienten inte har kapacitet kan samtycke inhämtas från ett ombud (observera att om deltagaren senare återfår kapaciteten måste hen även lämna skriftligt samtycke för att fortsätta)</a:t>
            </a:r>
          </a:p>
          <a:p>
            <a:pPr lvl="1">
              <a:spcBef>
                <a:spcPts val="1200"/>
              </a:spcBef>
            </a:pPr>
            <a:endParaRPr lang="sv-SE" dirty="0"/>
          </a:p>
          <a:p>
            <a:pPr>
              <a:spcBef>
                <a:spcPts val="1200"/>
              </a:spcBef>
            </a:pPr>
            <a:r>
              <a:rPr lang="sv-SE" smtClean="0"/>
              <a:t>Kriterierna för att fastställa kapacitet ska vara desamma som för standardvård i ditt land</a:t>
            </a:r>
          </a:p>
          <a:p>
            <a:pPr lvl="1"/>
            <a:endParaRPr lang="sv-SE"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sv-SE"/>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a:t>
            </a:r>
          </a:p>
        </p:txBody>
      </p:sp>
      <p:sp>
        <p:nvSpPr>
          <p:cNvPr id="3" name="Content Placeholder 2"/>
          <p:cNvSpPr>
            <a:spLocks noGrp="1"/>
          </p:cNvSpPr>
          <p:nvPr>
            <p:ph idx="1"/>
          </p:nvPr>
        </p:nvSpPr>
        <p:spPr>
          <a:xfrm>
            <a:off x="296739" y="1490662"/>
            <a:ext cx="6323517" cy="5010721"/>
          </a:xfrm>
        </p:spPr>
        <p:txBody>
          <a:bodyPr>
            <a:normAutofit/>
          </a:bodyPr>
          <a:lstStyle/>
          <a:p>
            <a:r>
              <a:rPr lang="sv-SE" sz="2400" dirty="0"/>
              <a:t>Patienten (eller ombudet) ska få deltagarinformationsbladet och möjlighet att läsa igenom det och ställa frågor</a:t>
            </a:r>
          </a:p>
          <a:p>
            <a:endParaRPr lang="sv-SE" sz="2400" dirty="0"/>
          </a:p>
          <a:p>
            <a:r>
              <a:rPr lang="sv-SE" sz="2400" dirty="0"/>
              <a:t>Det är okej om personen hellre vill diskutera prövningen än läsa formuläret (det kan kräva en längre diskussion för att gå igenom punkterna i formuläret)</a:t>
            </a:r>
          </a:p>
          <a:p>
            <a:endParaRPr lang="sv-SE" sz="2400" dirty="0"/>
          </a:p>
          <a:p>
            <a:pPr marL="0" indent="0">
              <a:buNone/>
            </a:pPr>
            <a:endParaRPr lang="sv-SE" sz="2400" dirty="0"/>
          </a:p>
        </p:txBody>
      </p:sp>
      <p:pic>
        <p:nvPicPr>
          <p:cNvPr id="5" name="Picture 4">
            <a:extLst>
              <a:ext uri="{FF2B5EF4-FFF2-40B4-BE49-F238E27FC236}">
                <a16:creationId xmlns:a16="http://schemas.microsoft.com/office/drawing/2014/main" id="{D9EE1597-1728-ADB8-4AFA-6BCA5CE6BE52}"/>
              </a:ext>
            </a:extLst>
          </p:cNvPr>
          <p:cNvPicPr>
            <a:picLocks noChangeAspect="1"/>
          </p:cNvPicPr>
          <p:nvPr/>
        </p:nvPicPr>
        <p:blipFill>
          <a:blip r:embed="rId2"/>
          <a:stretch>
            <a:fillRect/>
          </a:stretch>
        </p:blipFill>
        <p:spPr>
          <a:xfrm>
            <a:off x="7044273" y="936339"/>
            <a:ext cx="3541466" cy="5921661"/>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a:t>
            </a:r>
          </a:p>
        </p:txBody>
      </p:sp>
      <p:sp>
        <p:nvSpPr>
          <p:cNvPr id="3" name="Content Placeholder 2"/>
          <p:cNvSpPr>
            <a:spLocks noGrp="1"/>
          </p:cNvSpPr>
          <p:nvPr>
            <p:ph idx="1"/>
          </p:nvPr>
        </p:nvSpPr>
        <p:spPr>
          <a:xfrm>
            <a:off x="504201" y="1596884"/>
            <a:ext cx="11177899" cy="5070615"/>
          </a:xfrm>
        </p:spPr>
        <p:txBody>
          <a:bodyPr>
            <a:normAutofit fontScale="77500" lnSpcReduction="20000"/>
          </a:bodyPr>
          <a:lstStyle/>
          <a:p>
            <a:r>
              <a:rPr lang="sv-SE" b="1" dirty="0"/>
              <a:t>Huvudpunkter att gå igenom i diskussionen:</a:t>
            </a:r>
          </a:p>
          <a:p>
            <a:pPr lvl="1">
              <a:spcBef>
                <a:spcPts val="1200"/>
              </a:spcBef>
            </a:pPr>
            <a:r>
              <a:rPr lang="sv-SE" smtClean="0"/>
              <a:t>Säkerställ att patienten har fått tid att ställa frågor.</a:t>
            </a:r>
          </a:p>
          <a:p>
            <a:pPr lvl="1">
              <a:spcBef>
                <a:spcPts val="1200"/>
              </a:spcBef>
            </a:pPr>
            <a:r>
              <a:rPr lang="sv-SE" smtClean="0"/>
              <a:t>Deltagande är </a:t>
            </a:r>
            <a:r>
              <a:rPr lang="sv-SE" u="sng" dirty="0"/>
              <a:t>frivilligt</a:t>
            </a:r>
            <a:r>
              <a:rPr lang="sv-SE" smtClean="0"/>
              <a:t>, om personen inte vill delta har hen fortfarande rätt till bästa tillgängliga vård.</a:t>
            </a:r>
          </a:p>
          <a:p>
            <a:pPr lvl="1">
              <a:spcBef>
                <a:spcPts val="1200"/>
              </a:spcBef>
            </a:pPr>
            <a:r>
              <a:rPr lang="sv-SE" smtClean="0"/>
              <a:t>Om personen går med kan hen ändra sig och när som helst återkalla samtycket.</a:t>
            </a:r>
          </a:p>
          <a:p>
            <a:pPr lvl="1">
              <a:spcBef>
                <a:spcPts val="1200"/>
              </a:spcBef>
            </a:pPr>
            <a:r>
              <a:rPr lang="sv-SE" smtClean="0"/>
              <a:t>Alla behandlingar kan ha biverkningar och patienterna kommer att övervakas för att upptäcka biverkningar.</a:t>
            </a:r>
          </a:p>
          <a:p>
            <a:pPr lvl="1">
              <a:spcBef>
                <a:spcPts val="1200"/>
              </a:spcBef>
            </a:pPr>
            <a:r>
              <a:rPr lang="sv-SE" smtClean="0"/>
              <a:t>Vissa patientdata kommer att delas med prövningsgruppen utanför sjukhuset (och eventuella myndighetspersoner som kontrollerar att prövningen utförs korrekt)</a:t>
            </a:r>
          </a:p>
          <a:p>
            <a:pPr lvl="1">
              <a:spcBef>
                <a:spcPts val="1200"/>
              </a:spcBef>
            </a:pPr>
            <a:r>
              <a:rPr lang="sv-SE" smtClean="0"/>
              <a:t>Dessa data kommer endast att vara kopplade till patienten via en kod och ingen information är identifierbar och alla som ser den omfattas av sekretessreglerna. </a:t>
            </a:r>
          </a:p>
          <a:p>
            <a:pPr lvl="1">
              <a:spcBef>
                <a:spcPts val="1200"/>
              </a:spcBef>
            </a:pPr>
            <a:r>
              <a:rPr lang="sv-SE" smtClean="0"/>
              <a:t>Prövningsgruppen samlar in data om patienterna från sjukhusjournalerna för 6 månader och kan komma att kontakta dem eller deras anhöriga (detta behöver inte nämnas om du vet att de lokala journalerna på din klinik är tillräckliga för att fylla i uppföljningsformuläret utan behov att kontakta patienten). </a:t>
            </a:r>
          </a:p>
          <a:p>
            <a:pPr lvl="1">
              <a:spcBef>
                <a:spcPts val="1200"/>
              </a:spcBef>
            </a:pPr>
            <a:r>
              <a:rPr lang="sv-SE" smtClean="0"/>
              <a:t>Patientuppgifterna kommer att hållas säkra och lagras i minst 25 år. Avidentifierade data kan komma att delas med forskare som studerar pneumoni eller andra infektionssjukdomar.</a:t>
            </a:r>
          </a:p>
          <a:p>
            <a:r>
              <a:rPr lang="sv-SE" smtClean="0"/>
              <a:t>Dessa listas i själva samtyckesformuläret och kan användas som vägledning.</a:t>
            </a:r>
          </a:p>
          <a:p>
            <a:pPr lvl="1"/>
            <a:endParaRPr lang="sv-SE" dirty="0"/>
          </a:p>
          <a:p>
            <a:pPr lvl="1"/>
            <a:endParaRPr lang="sv-SE" dirty="0"/>
          </a:p>
          <a:p>
            <a:pPr lvl="1"/>
            <a:endParaRPr lang="sv-SE" dirty="0"/>
          </a:p>
          <a:p>
            <a:pPr lvl="1"/>
            <a:endParaRPr lang="sv-SE"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Informerat samtycke: </a:t>
            </a:r>
            <a:r>
              <a:t/>
            </a:r>
            <a:br/>
            <a:r>
              <a:rPr lang="sv-SE" smtClean="0"/>
              <a:t>Personer som pratar andra språk</a:t>
            </a:r>
          </a:p>
        </p:txBody>
      </p:sp>
      <p:sp>
        <p:nvSpPr>
          <p:cNvPr id="3" name="Content Placeholder 2"/>
          <p:cNvSpPr>
            <a:spLocks noGrp="1"/>
          </p:cNvSpPr>
          <p:nvPr>
            <p:ph idx="1"/>
          </p:nvPr>
        </p:nvSpPr>
        <p:spPr>
          <a:xfrm>
            <a:off x="450220" y="1440888"/>
            <a:ext cx="11291559" cy="4580078"/>
          </a:xfrm>
        </p:spPr>
        <p:txBody>
          <a:bodyPr/>
          <a:lstStyle/>
          <a:p>
            <a:endParaRPr lang="sv-SE" dirty="0"/>
          </a:p>
          <a:p>
            <a:r>
              <a:rPr lang="sv-SE" smtClean="0"/>
              <a:t>Om personen som ska ge sitt samtycke inte pratar språket ska förfarandet stödjas av en opartisk tolk (dvs. inte en medlem från prövningsgruppen), vilken kan delta via telefon</a:t>
            </a:r>
          </a:p>
          <a:p>
            <a:endParaRPr lang="sv-SE" dirty="0"/>
          </a:p>
          <a:p>
            <a:r>
              <a:rPr lang="sv-SE" smtClean="0"/>
              <a:t>Dokumentera i journalen hur samtycket inhämtades i sådana situationer</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2DA0D3-195E-3F8D-9DFF-A087EAE5051C}"/>
              </a:ext>
            </a:extLst>
          </p:cNvPr>
          <p:cNvPicPr>
            <a:picLocks noChangeAspect="1"/>
          </p:cNvPicPr>
          <p:nvPr/>
        </p:nvPicPr>
        <p:blipFill>
          <a:blip r:embed="rId2"/>
          <a:stretch>
            <a:fillRect/>
          </a:stretch>
        </p:blipFill>
        <p:spPr>
          <a:xfrm>
            <a:off x="5676861" y="1403490"/>
            <a:ext cx="3234371" cy="5423213"/>
          </a:xfrm>
          <a:prstGeom prst="rect">
            <a:avLst/>
          </a:prstGeom>
          <a:ln>
            <a:solidFill>
              <a:schemeClr val="tx1"/>
            </a:solidFill>
          </a:ln>
        </p:spPr>
      </p:pic>
      <p:sp>
        <p:nvSpPr>
          <p:cNvPr id="2" name="Title 1"/>
          <p:cNvSpPr>
            <a:spLocks noGrp="1"/>
          </p:cNvSpPr>
          <p:nvPr>
            <p:ph type="title"/>
          </p:nvPr>
        </p:nvSpPr>
        <p:spPr/>
        <p:txBody>
          <a:bodyPr/>
          <a:lstStyle/>
          <a:p>
            <a:r>
              <a:rPr lang="sv-SE" smtClean="0"/>
              <a:t>Informerat samtycke: </a:t>
            </a:r>
            <a:r>
              <a:t/>
            </a:r>
            <a:br/>
            <a:r>
              <a:rPr lang="sv-SE" smtClean="0"/>
              <a:t>Direkt från patienten</a:t>
            </a:r>
          </a:p>
        </p:txBody>
      </p:sp>
      <p:sp>
        <p:nvSpPr>
          <p:cNvPr id="3" name="Content Placeholder 2"/>
          <p:cNvSpPr>
            <a:spLocks noGrp="1"/>
          </p:cNvSpPr>
          <p:nvPr>
            <p:ph idx="1"/>
          </p:nvPr>
        </p:nvSpPr>
        <p:spPr>
          <a:xfrm>
            <a:off x="89793" y="1434787"/>
            <a:ext cx="5599929" cy="5030021"/>
          </a:xfrm>
        </p:spPr>
        <p:txBody>
          <a:bodyPr>
            <a:normAutofit fontScale="92500" lnSpcReduction="20000"/>
          </a:bodyPr>
          <a:lstStyle/>
          <a:p>
            <a:r>
              <a:rPr lang="sv-SE" smtClean="0"/>
              <a:t>Om patienten har kapacitet och kan underteckna själv ska hen skriva sitt namn, sin signatur och aktuellt datum på formuläret</a:t>
            </a:r>
          </a:p>
          <a:p>
            <a:endParaRPr lang="sv-SE" dirty="0"/>
          </a:p>
          <a:p>
            <a:r>
              <a:rPr lang="sv-SE" smtClean="0"/>
              <a:t>Personen som inhämtar samtycket ska därefter göra detsamma samt fylla i andra detaljer på samtyckesformuläret (studienummer kommer att tilldelas vid randomiseringen)</a:t>
            </a:r>
          </a:p>
          <a:p>
            <a:endParaRPr lang="sv-SE" dirty="0"/>
          </a:p>
          <a:p>
            <a:r>
              <a:rPr lang="sv-SE" smtClean="0"/>
              <a:t>Undertecknade original:</a:t>
            </a:r>
          </a:p>
          <a:p>
            <a:pPr lvl="1"/>
            <a:r>
              <a:rPr lang="sv-SE" smtClean="0"/>
              <a:t>1 till deltagaren (original)</a:t>
            </a:r>
          </a:p>
          <a:p>
            <a:pPr lvl="1"/>
            <a:r>
              <a:rPr lang="sv-SE" smtClean="0"/>
              <a:t>1 till prövarpärmen (original)</a:t>
            </a:r>
          </a:p>
          <a:p>
            <a:pPr lvl="1"/>
            <a:r>
              <a:rPr lang="sv-SE" i="1" dirty="0"/>
              <a:t>1 till journalen (om obligatoriskt)</a:t>
            </a:r>
          </a:p>
        </p:txBody>
      </p:sp>
      <p:sp>
        <p:nvSpPr>
          <p:cNvPr id="16" name="Rectangle 15">
            <a:extLst>
              <a:ext uri="{FF2B5EF4-FFF2-40B4-BE49-F238E27FC236}">
                <a16:creationId xmlns:a16="http://schemas.microsoft.com/office/drawing/2014/main" id="{8D16CC0F-C171-514A-340F-526C68AFA548}"/>
              </a:ext>
            </a:extLst>
          </p:cNvPr>
          <p:cNvSpPr/>
          <p:nvPr/>
        </p:nvSpPr>
        <p:spPr>
          <a:xfrm>
            <a:off x="5808518" y="5258278"/>
            <a:ext cx="2961409" cy="95454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B22E3B5D-805D-7089-C4D9-94837B422172}"/>
              </a:ext>
            </a:extLst>
          </p:cNvPr>
          <p:cNvSpPr/>
          <p:nvPr/>
        </p:nvSpPr>
        <p:spPr>
          <a:xfrm>
            <a:off x="5808518" y="4085044"/>
            <a:ext cx="2961409" cy="95454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35BFE699-2295-08A6-E72F-E0C72502586F}"/>
              </a:ext>
            </a:extLst>
          </p:cNvPr>
          <p:cNvSpPr txBox="1"/>
          <p:nvPr/>
        </p:nvSpPr>
        <p:spPr>
          <a:xfrm>
            <a:off x="9568103" y="5693339"/>
            <a:ext cx="2047868" cy="584775"/>
          </a:xfrm>
          <a:prstGeom prst="rect">
            <a:avLst/>
          </a:prstGeom>
          <a:noFill/>
        </p:spPr>
        <p:txBody>
          <a:bodyPr wrap="none" rtlCol="0">
            <a:spAutoFit/>
          </a:bodyPr>
          <a:lstStyle/>
          <a:p>
            <a:pPr algn="ctr"/>
            <a:r>
              <a:rPr lang="sv-SE" sz="1600" b="1" dirty="0">
                <a:solidFill>
                  <a:srgbClr val="0070C0"/>
                </a:solidFill>
              </a:rPr>
              <a:t>Fylls i av personen som </a:t>
            </a:r>
          </a:p>
          <a:p>
            <a:pPr algn="ctr"/>
            <a:r>
              <a:rPr lang="sv-SE" sz="1600" b="1" dirty="0">
                <a:solidFill>
                  <a:srgbClr val="0070C0"/>
                </a:solidFill>
              </a:rPr>
              <a:t>INHÄMTAR samtycket</a:t>
            </a:r>
          </a:p>
        </p:txBody>
      </p:sp>
      <p:cxnSp>
        <p:nvCxnSpPr>
          <p:cNvPr id="19" name="Straight Arrow Connector 18">
            <a:extLst>
              <a:ext uri="{FF2B5EF4-FFF2-40B4-BE49-F238E27FC236}">
                <a16:creationId xmlns:a16="http://schemas.microsoft.com/office/drawing/2014/main" id="{52D15D48-31B2-45EC-AE56-E9479C7A412E}"/>
              </a:ext>
            </a:extLst>
          </p:cNvPr>
          <p:cNvCxnSpPr>
            <a:cxnSpLocks/>
          </p:cNvCxnSpPr>
          <p:nvPr/>
        </p:nvCxnSpPr>
        <p:spPr>
          <a:xfrm flipH="1" flipV="1">
            <a:off x="8872948" y="5850082"/>
            <a:ext cx="839534" cy="23666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A30D33-A05C-AFCF-CBE2-8C933FB7B87F}"/>
              </a:ext>
            </a:extLst>
          </p:cNvPr>
          <p:cNvSpPr txBox="1"/>
          <p:nvPr/>
        </p:nvSpPr>
        <p:spPr>
          <a:xfrm>
            <a:off x="9456821" y="3531442"/>
            <a:ext cx="2159150" cy="584775"/>
          </a:xfrm>
          <a:prstGeom prst="rect">
            <a:avLst/>
          </a:prstGeom>
          <a:noFill/>
        </p:spPr>
        <p:txBody>
          <a:bodyPr wrap="square" rtlCol="0">
            <a:spAutoFit/>
          </a:bodyPr>
          <a:lstStyle/>
          <a:p>
            <a:pPr algn="ctr"/>
            <a:r>
              <a:rPr lang="sv-SE" sz="1600" b="1" dirty="0">
                <a:solidFill>
                  <a:srgbClr val="00B050"/>
                </a:solidFill>
              </a:rPr>
              <a:t>Fylls i av personen som </a:t>
            </a:r>
          </a:p>
          <a:p>
            <a:pPr algn="ctr"/>
            <a:r>
              <a:rPr lang="sv-SE" sz="1600" b="1" dirty="0">
                <a:solidFill>
                  <a:srgbClr val="00B050"/>
                </a:solidFill>
              </a:rPr>
              <a:t>GER samtycket</a:t>
            </a:r>
          </a:p>
        </p:txBody>
      </p:sp>
      <p:cxnSp>
        <p:nvCxnSpPr>
          <p:cNvPr id="25" name="Straight Arrow Connector 24">
            <a:extLst>
              <a:ext uri="{FF2B5EF4-FFF2-40B4-BE49-F238E27FC236}">
                <a16:creationId xmlns:a16="http://schemas.microsoft.com/office/drawing/2014/main" id="{759C5AD5-7C2D-EA7C-BA38-AE81989B754A}"/>
              </a:ext>
            </a:extLst>
          </p:cNvPr>
          <p:cNvCxnSpPr>
            <a:cxnSpLocks/>
          </p:cNvCxnSpPr>
          <p:nvPr/>
        </p:nvCxnSpPr>
        <p:spPr>
          <a:xfrm flipH="1">
            <a:off x="8872948" y="3918313"/>
            <a:ext cx="728252" cy="47691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3024CB-FCB7-4BF5-1121-9251EDA695FE}"/>
              </a:ext>
            </a:extLst>
          </p:cNvPr>
          <p:cNvPicPr>
            <a:picLocks noChangeAspect="1"/>
          </p:cNvPicPr>
          <p:nvPr/>
        </p:nvPicPr>
        <p:blipFill>
          <a:blip r:embed="rId2"/>
          <a:stretch>
            <a:fillRect/>
          </a:stretch>
        </p:blipFill>
        <p:spPr>
          <a:xfrm>
            <a:off x="6258559" y="1444345"/>
            <a:ext cx="3173482" cy="5340918"/>
          </a:xfrm>
          <a:prstGeom prst="rect">
            <a:avLst/>
          </a:prstGeom>
          <a:ln>
            <a:solidFill>
              <a:schemeClr val="tx1"/>
            </a:solidFill>
          </a:ln>
        </p:spPr>
      </p:pic>
      <p:sp>
        <p:nvSpPr>
          <p:cNvPr id="2" name="Title 1"/>
          <p:cNvSpPr>
            <a:spLocks noGrp="1"/>
          </p:cNvSpPr>
          <p:nvPr>
            <p:ph type="title"/>
          </p:nvPr>
        </p:nvSpPr>
        <p:spPr/>
        <p:txBody>
          <a:bodyPr/>
          <a:lstStyle/>
          <a:p>
            <a:r>
              <a:rPr lang="sv-SE" smtClean="0"/>
              <a:t>Informerat samtycke: </a:t>
            </a:r>
            <a:r>
              <a:t/>
            </a:r>
            <a:br/>
            <a:r>
              <a:rPr lang="sv-SE" smtClean="0"/>
              <a:t>Bevittnat</a:t>
            </a:r>
          </a:p>
        </p:txBody>
      </p:sp>
      <p:sp>
        <p:nvSpPr>
          <p:cNvPr id="3" name="Content Placeholder 2"/>
          <p:cNvSpPr>
            <a:spLocks noGrp="1"/>
          </p:cNvSpPr>
          <p:nvPr>
            <p:ph idx="1"/>
          </p:nvPr>
        </p:nvSpPr>
        <p:spPr>
          <a:xfrm>
            <a:off x="126196" y="1517082"/>
            <a:ext cx="5805272" cy="5340918"/>
          </a:xfrm>
        </p:spPr>
        <p:txBody>
          <a:bodyPr>
            <a:normAutofit fontScale="92500" lnSpcReduction="20000"/>
          </a:bodyPr>
          <a:lstStyle/>
          <a:p>
            <a:r>
              <a:rPr lang="sv-SE" smtClean="0"/>
              <a:t>Om patienten har kapacitet att ge samtycke men fysiskt inte kan underteckna det kan ett opartiskt vittne (dvs. inte en medlem från prövningsgruppen) fylla i formuläret</a:t>
            </a:r>
            <a:endParaRPr lang="sv-SE" dirty="0">
              <a:solidFill>
                <a:srgbClr val="FF0000"/>
              </a:solidFill>
            </a:endParaRPr>
          </a:p>
          <a:p>
            <a:pPr marL="0" indent="0">
              <a:buNone/>
            </a:pPr>
            <a:endParaRPr lang="sv-SE" dirty="0"/>
          </a:p>
          <a:p>
            <a:r>
              <a:rPr lang="sv-SE" smtClean="0"/>
              <a:t>Personen som inhämtar samtycket ska därefter göra detsamma samt fylla i andra detaljer på samtyckesformuläret (studienummer kommer att tilldelas vid randomiseringen)</a:t>
            </a:r>
          </a:p>
          <a:p>
            <a:pPr marL="0" indent="0">
              <a:buNone/>
            </a:pPr>
            <a:endParaRPr lang="sv-SE" dirty="0"/>
          </a:p>
          <a:p>
            <a:r>
              <a:rPr lang="sv-SE" smtClean="0"/>
              <a:t>Undertecknade original:</a:t>
            </a:r>
          </a:p>
          <a:p>
            <a:pPr lvl="1"/>
            <a:r>
              <a:rPr lang="sv-SE" smtClean="0"/>
              <a:t>1 till deltagaren (original)</a:t>
            </a:r>
          </a:p>
          <a:p>
            <a:pPr lvl="1"/>
            <a:r>
              <a:rPr lang="sv-SE" smtClean="0"/>
              <a:t>1 till prövarpärmen (original)</a:t>
            </a:r>
          </a:p>
          <a:p>
            <a:pPr lvl="1"/>
            <a:r>
              <a:rPr lang="sv-SE" i="1" dirty="0"/>
              <a:t>1 till journalen (om obligatoriskt)</a:t>
            </a:r>
          </a:p>
        </p:txBody>
      </p:sp>
      <p:sp>
        <p:nvSpPr>
          <p:cNvPr id="14" name="Rectangle 13">
            <a:extLst>
              <a:ext uri="{FF2B5EF4-FFF2-40B4-BE49-F238E27FC236}">
                <a16:creationId xmlns:a16="http://schemas.microsoft.com/office/drawing/2014/main" id="{DB8602EE-57E6-DFC7-4895-F1038CF89930}"/>
              </a:ext>
            </a:extLst>
          </p:cNvPr>
          <p:cNvSpPr/>
          <p:nvPr/>
        </p:nvSpPr>
        <p:spPr>
          <a:xfrm>
            <a:off x="6359636" y="3345873"/>
            <a:ext cx="2949227" cy="48227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8E6BE246-7A97-DA1E-5FF5-B26C32C7B802}"/>
              </a:ext>
            </a:extLst>
          </p:cNvPr>
          <p:cNvSpPr/>
          <p:nvPr/>
        </p:nvSpPr>
        <p:spPr>
          <a:xfrm>
            <a:off x="6359636" y="2810551"/>
            <a:ext cx="2949227" cy="48227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FC3804CA-3D4B-2D88-0415-8F103A455284}"/>
              </a:ext>
            </a:extLst>
          </p:cNvPr>
          <p:cNvSpPr txBox="1"/>
          <p:nvPr/>
        </p:nvSpPr>
        <p:spPr>
          <a:xfrm>
            <a:off x="9654094" y="4011537"/>
            <a:ext cx="2047868" cy="584775"/>
          </a:xfrm>
          <a:prstGeom prst="rect">
            <a:avLst/>
          </a:prstGeom>
          <a:noFill/>
        </p:spPr>
        <p:txBody>
          <a:bodyPr wrap="none" rtlCol="0">
            <a:spAutoFit/>
          </a:bodyPr>
          <a:lstStyle/>
          <a:p>
            <a:pPr algn="ctr"/>
            <a:r>
              <a:rPr lang="sv-SE" sz="1600" b="1" dirty="0">
                <a:solidFill>
                  <a:srgbClr val="0070C0"/>
                </a:solidFill>
              </a:rPr>
              <a:t>Fylls i av personen som </a:t>
            </a:r>
          </a:p>
          <a:p>
            <a:pPr algn="ctr"/>
            <a:r>
              <a:rPr lang="sv-SE" sz="1600" b="1" dirty="0">
                <a:solidFill>
                  <a:srgbClr val="0070C0"/>
                </a:solidFill>
              </a:rPr>
              <a:t>INHÄMTAR samtycket</a:t>
            </a:r>
          </a:p>
        </p:txBody>
      </p:sp>
      <p:cxnSp>
        <p:nvCxnSpPr>
          <p:cNvPr id="18" name="Straight Arrow Connector 17">
            <a:extLst>
              <a:ext uri="{FF2B5EF4-FFF2-40B4-BE49-F238E27FC236}">
                <a16:creationId xmlns:a16="http://schemas.microsoft.com/office/drawing/2014/main" id="{471E0F99-DFBB-535D-EB25-DA289BD992C2}"/>
              </a:ext>
            </a:extLst>
          </p:cNvPr>
          <p:cNvCxnSpPr>
            <a:cxnSpLocks/>
          </p:cNvCxnSpPr>
          <p:nvPr/>
        </p:nvCxnSpPr>
        <p:spPr>
          <a:xfrm flipH="1" flipV="1">
            <a:off x="9347840" y="3657602"/>
            <a:ext cx="389740" cy="3435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D29E8D-DED9-D7F6-1086-E79F96BFFAD6}"/>
              </a:ext>
            </a:extLst>
          </p:cNvPr>
          <p:cNvSpPr txBox="1"/>
          <p:nvPr/>
        </p:nvSpPr>
        <p:spPr>
          <a:xfrm>
            <a:off x="9612888" y="2538944"/>
            <a:ext cx="2159150" cy="584775"/>
          </a:xfrm>
          <a:prstGeom prst="rect">
            <a:avLst/>
          </a:prstGeom>
          <a:noFill/>
        </p:spPr>
        <p:txBody>
          <a:bodyPr wrap="square" rtlCol="0">
            <a:spAutoFit/>
          </a:bodyPr>
          <a:lstStyle/>
          <a:p>
            <a:pPr algn="ctr"/>
            <a:r>
              <a:rPr lang="sv-SE" sz="1600" b="1" dirty="0">
                <a:solidFill>
                  <a:srgbClr val="00B050"/>
                </a:solidFill>
              </a:rPr>
              <a:t>Fylls i av personen som </a:t>
            </a:r>
          </a:p>
          <a:p>
            <a:pPr algn="ctr"/>
            <a:r>
              <a:rPr lang="sv-SE" sz="1600" b="1" dirty="0">
                <a:solidFill>
                  <a:srgbClr val="00B050"/>
                </a:solidFill>
              </a:rPr>
              <a:t>BEVITTNAT samtycket</a:t>
            </a:r>
          </a:p>
        </p:txBody>
      </p:sp>
      <p:cxnSp>
        <p:nvCxnSpPr>
          <p:cNvPr id="20" name="Straight Arrow Connector 19">
            <a:extLst>
              <a:ext uri="{FF2B5EF4-FFF2-40B4-BE49-F238E27FC236}">
                <a16:creationId xmlns:a16="http://schemas.microsoft.com/office/drawing/2014/main" id="{58A56D65-42EC-B19E-3D1B-470F10F143BF}"/>
              </a:ext>
            </a:extLst>
          </p:cNvPr>
          <p:cNvCxnSpPr>
            <a:cxnSpLocks/>
          </p:cNvCxnSpPr>
          <p:nvPr/>
        </p:nvCxnSpPr>
        <p:spPr>
          <a:xfrm flipH="1">
            <a:off x="9347840" y="2800159"/>
            <a:ext cx="389740" cy="3612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p:txBody>
          <a:bodyPr/>
          <a:lstStyle/>
          <a:p>
            <a:r>
              <a:rPr lang="sv-SE" smtClean="0"/>
              <a:t>Informerat samtycke: </a:t>
            </a:r>
            <a:r>
              <a:t/>
            </a:r>
            <a:br/>
            <a:r>
              <a:rPr lang="sv-SE" smtClean="0"/>
              <a:t>Juridiskt ombud (1/3)</a:t>
            </a:r>
            <a:endParaRPr lang="sv-SE" dirty="0"/>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a:bodyPr>
          <a:lstStyle/>
          <a:p>
            <a:r>
              <a:rPr lang="sv-SE" sz="2600" dirty="0"/>
              <a:t>Godkända juridiska ombud fastställs enligt nationell lagstiftning</a:t>
            </a:r>
            <a:r>
              <a:t/>
            </a:r>
            <a:br/>
            <a:r>
              <a:rPr lang="sv-SE" sz="2600" dirty="0"/>
              <a:t>(se även avsnitt 3.3 i bilaga till EU-protokoll för klargörande)</a:t>
            </a:r>
            <a:r>
              <a:t/>
            </a:r>
            <a:br/>
            <a:endParaRPr lang="sv-SE" sz="2600" dirty="0"/>
          </a:p>
          <a:p>
            <a:r>
              <a:rPr lang="sv-SE" sz="2600" i="1" dirty="0"/>
              <a:t>I Sverige är ett juridiskt ombud en fysisk eller juridisk person, myndighet eller ett organ som, enligt svensk lag, har befogenhet att ge informerat samtycke på uppdrag av en person som är oförmögen eller minderårig. En läkare, även om denna är oberoende från prövningen, kan inte agera som ombud i Sverige.</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9D0128-08A9-F061-C903-C0346F0ED7F4}"/>
              </a:ext>
            </a:extLst>
          </p:cNvPr>
          <p:cNvPicPr>
            <a:picLocks noChangeAspect="1"/>
          </p:cNvPicPr>
          <p:nvPr/>
        </p:nvPicPr>
        <p:blipFill rotWithShape="1">
          <a:blip r:embed="rId2"/>
          <a:srcRect l="5443" r="4031"/>
          <a:stretch/>
        </p:blipFill>
        <p:spPr>
          <a:xfrm>
            <a:off x="6508291" y="1372478"/>
            <a:ext cx="2963537" cy="5128954"/>
          </a:xfrm>
          <a:prstGeom prst="rect">
            <a:avLst/>
          </a:prstGeom>
          <a:ln>
            <a:solidFill>
              <a:schemeClr val="tx1"/>
            </a:solidFill>
          </a:ln>
        </p:spPr>
      </p:pic>
      <p:sp>
        <p:nvSpPr>
          <p:cNvPr id="2" name="Title 1"/>
          <p:cNvSpPr>
            <a:spLocks noGrp="1"/>
          </p:cNvSpPr>
          <p:nvPr>
            <p:ph type="title"/>
          </p:nvPr>
        </p:nvSpPr>
        <p:spPr/>
        <p:txBody>
          <a:bodyPr/>
          <a:lstStyle/>
          <a:p>
            <a:r>
              <a:rPr lang="sv-SE" smtClean="0"/>
              <a:t>Informerat samtycke: </a:t>
            </a:r>
            <a:r>
              <a:t/>
            </a:r>
            <a:br/>
            <a:r>
              <a:rPr lang="sv-SE" smtClean="0"/>
              <a:t>Juridiskt ombud (2/3)</a:t>
            </a:r>
          </a:p>
        </p:txBody>
      </p:sp>
      <p:sp>
        <p:nvSpPr>
          <p:cNvPr id="3" name="Content Placeholder 2"/>
          <p:cNvSpPr>
            <a:spLocks noGrp="1"/>
          </p:cNvSpPr>
          <p:nvPr>
            <p:ph idx="1"/>
          </p:nvPr>
        </p:nvSpPr>
        <p:spPr>
          <a:xfrm>
            <a:off x="187891" y="1596885"/>
            <a:ext cx="6430624" cy="5128954"/>
          </a:xfrm>
        </p:spPr>
        <p:txBody>
          <a:bodyPr>
            <a:normAutofit fontScale="92500" lnSpcReduction="20000"/>
          </a:bodyPr>
          <a:lstStyle/>
          <a:p>
            <a:r>
              <a:rPr lang="sv-SE" smtClean="0"/>
              <a:t>Om patienten saknar kapacitet på grund av nuvarande sjukdom eller en befintlig funktionsnedsättning ska samtycket inhämtas från ett ombud som undertecknar samtyckesformuläret</a:t>
            </a:r>
          </a:p>
          <a:p>
            <a:pPr marL="0" indent="0">
              <a:buNone/>
            </a:pPr>
            <a:endParaRPr lang="sv-SE" dirty="0"/>
          </a:p>
          <a:p>
            <a:r>
              <a:rPr lang="sv-SE" smtClean="0"/>
              <a:t>Personen som inhämtar samtycket ska därefter göra detsamma samt fylla i andra detaljer på samtyckesformuläret (studienummer kommer att tilldelas vid randomiseringen)</a:t>
            </a:r>
          </a:p>
          <a:p>
            <a:endParaRPr lang="sv-SE" dirty="0"/>
          </a:p>
          <a:p>
            <a:r>
              <a:rPr lang="sv-SE" smtClean="0"/>
              <a:t>Undertecknade original:</a:t>
            </a:r>
          </a:p>
          <a:p>
            <a:pPr lvl="1"/>
            <a:r>
              <a:rPr lang="sv-SE" smtClean="0"/>
              <a:t>1 till deltagaren (original)</a:t>
            </a:r>
          </a:p>
          <a:p>
            <a:pPr lvl="1"/>
            <a:r>
              <a:rPr lang="sv-SE" smtClean="0"/>
              <a:t>1 till prövarpärmen (original)</a:t>
            </a:r>
          </a:p>
          <a:p>
            <a:pPr lvl="1"/>
            <a:r>
              <a:rPr lang="sv-SE" i="1" dirty="0"/>
              <a:t>1 till journalen (om obligatoriskt)</a:t>
            </a:r>
          </a:p>
        </p:txBody>
      </p:sp>
      <p:sp>
        <p:nvSpPr>
          <p:cNvPr id="11" name="Rectangle 10">
            <a:extLst>
              <a:ext uri="{FF2B5EF4-FFF2-40B4-BE49-F238E27FC236}">
                <a16:creationId xmlns:a16="http://schemas.microsoft.com/office/drawing/2014/main" id="{C4FEBE59-E758-296D-76B5-EDA29EE47923}"/>
              </a:ext>
            </a:extLst>
          </p:cNvPr>
          <p:cNvSpPr/>
          <p:nvPr/>
        </p:nvSpPr>
        <p:spPr>
          <a:xfrm>
            <a:off x="6588192" y="4478482"/>
            <a:ext cx="2763626" cy="111182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84818B4B-DD23-C15B-3A8E-65030C0A7E5C}"/>
              </a:ext>
            </a:extLst>
          </p:cNvPr>
          <p:cNvSpPr txBox="1"/>
          <p:nvPr/>
        </p:nvSpPr>
        <p:spPr>
          <a:xfrm>
            <a:off x="4132093" y="5070024"/>
            <a:ext cx="2159150" cy="830997"/>
          </a:xfrm>
          <a:prstGeom prst="rect">
            <a:avLst/>
          </a:prstGeom>
          <a:noFill/>
        </p:spPr>
        <p:txBody>
          <a:bodyPr wrap="square" rtlCol="0">
            <a:spAutoFit/>
          </a:bodyPr>
          <a:lstStyle/>
          <a:p>
            <a:pPr algn="ctr"/>
            <a:r>
              <a:rPr lang="sv-SE" sz="1600" b="1" dirty="0">
                <a:solidFill>
                  <a:srgbClr val="00B050"/>
                </a:solidFill>
              </a:rPr>
              <a:t>Fylls i av </a:t>
            </a:r>
          </a:p>
          <a:p>
            <a:pPr algn="ctr"/>
            <a:r>
              <a:rPr lang="sv-SE" sz="1600" b="1" dirty="0">
                <a:solidFill>
                  <a:srgbClr val="00B050"/>
                </a:solidFill>
              </a:rPr>
              <a:t>ombudet som </a:t>
            </a:r>
          </a:p>
          <a:p>
            <a:pPr algn="ctr"/>
            <a:r>
              <a:rPr lang="sv-SE" sz="1600" b="1" dirty="0">
                <a:solidFill>
                  <a:srgbClr val="00B050"/>
                </a:solidFill>
              </a:rPr>
              <a:t>GER samtycket</a:t>
            </a:r>
          </a:p>
        </p:txBody>
      </p:sp>
      <p:cxnSp>
        <p:nvCxnSpPr>
          <p:cNvPr id="15" name="Straight Arrow Connector 14">
            <a:extLst>
              <a:ext uri="{FF2B5EF4-FFF2-40B4-BE49-F238E27FC236}">
                <a16:creationId xmlns:a16="http://schemas.microsoft.com/office/drawing/2014/main" id="{4F93D959-D22E-D934-E704-A49C5F8C64AF}"/>
              </a:ext>
            </a:extLst>
          </p:cNvPr>
          <p:cNvCxnSpPr>
            <a:cxnSpLocks/>
          </p:cNvCxnSpPr>
          <p:nvPr/>
        </p:nvCxnSpPr>
        <p:spPr>
          <a:xfrm flipV="1">
            <a:off x="5972868" y="5261115"/>
            <a:ext cx="502781" cy="29062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8BAE17E-1815-B2A6-22D0-1248BAF51E2B}"/>
              </a:ext>
            </a:extLst>
          </p:cNvPr>
          <p:cNvPicPr>
            <a:picLocks noChangeAspect="1"/>
          </p:cNvPicPr>
          <p:nvPr/>
        </p:nvPicPr>
        <p:blipFill rotWithShape="1">
          <a:blip r:embed="rId3"/>
          <a:srcRect l="4398" r="3738"/>
          <a:stretch/>
        </p:blipFill>
        <p:spPr>
          <a:xfrm>
            <a:off x="9431719" y="1596885"/>
            <a:ext cx="2757850" cy="5128954"/>
          </a:xfrm>
          <a:prstGeom prst="rect">
            <a:avLst/>
          </a:prstGeom>
          <a:ln>
            <a:solidFill>
              <a:schemeClr val="tx1"/>
            </a:solidFill>
          </a:ln>
        </p:spPr>
      </p:pic>
      <p:sp>
        <p:nvSpPr>
          <p:cNvPr id="16" name="Rectangle 15">
            <a:extLst>
              <a:ext uri="{FF2B5EF4-FFF2-40B4-BE49-F238E27FC236}">
                <a16:creationId xmlns:a16="http://schemas.microsoft.com/office/drawing/2014/main" id="{4ADD362D-8091-585C-41D4-8BD1F08AF803}"/>
              </a:ext>
            </a:extLst>
          </p:cNvPr>
          <p:cNvSpPr/>
          <p:nvPr/>
        </p:nvSpPr>
        <p:spPr>
          <a:xfrm>
            <a:off x="9466361" y="1906227"/>
            <a:ext cx="2639047" cy="73487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A99AD87E-5563-969F-9BE2-B285F35050E4}"/>
              </a:ext>
            </a:extLst>
          </p:cNvPr>
          <p:cNvSpPr txBox="1"/>
          <p:nvPr/>
        </p:nvSpPr>
        <p:spPr>
          <a:xfrm>
            <a:off x="9764684" y="3493860"/>
            <a:ext cx="2047868" cy="584775"/>
          </a:xfrm>
          <a:prstGeom prst="rect">
            <a:avLst/>
          </a:prstGeom>
          <a:noFill/>
        </p:spPr>
        <p:txBody>
          <a:bodyPr wrap="none" rtlCol="0">
            <a:spAutoFit/>
          </a:bodyPr>
          <a:lstStyle/>
          <a:p>
            <a:pPr algn="ctr"/>
            <a:r>
              <a:rPr lang="sv-SE" sz="1600" b="1" dirty="0">
                <a:solidFill>
                  <a:srgbClr val="0070C0"/>
                </a:solidFill>
              </a:rPr>
              <a:t>Fylls i av personen som </a:t>
            </a:r>
          </a:p>
          <a:p>
            <a:pPr algn="ctr"/>
            <a:r>
              <a:rPr lang="sv-SE" sz="1600" b="1" dirty="0">
                <a:solidFill>
                  <a:srgbClr val="0070C0"/>
                </a:solidFill>
              </a:rPr>
              <a:t>INHÄMTAR samtycket</a:t>
            </a:r>
          </a:p>
        </p:txBody>
      </p:sp>
      <p:cxnSp>
        <p:nvCxnSpPr>
          <p:cNvPr id="18" name="Straight Arrow Connector 17">
            <a:extLst>
              <a:ext uri="{FF2B5EF4-FFF2-40B4-BE49-F238E27FC236}">
                <a16:creationId xmlns:a16="http://schemas.microsoft.com/office/drawing/2014/main" id="{348FBC65-E480-073D-6BCD-43344C51F157}"/>
              </a:ext>
            </a:extLst>
          </p:cNvPr>
          <p:cNvCxnSpPr>
            <a:cxnSpLocks/>
          </p:cNvCxnSpPr>
          <p:nvPr/>
        </p:nvCxnSpPr>
        <p:spPr>
          <a:xfrm flipV="1">
            <a:off x="10812841" y="2705958"/>
            <a:ext cx="0" cy="72304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66865-6DFE-43E1-B8E8-2277912B68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4FB757-F17E-4B07-BA39-10F6EC05D5F6}">
  <ds:schemaRefs>
    <ds:schemaRef ds:uri="http://schemas.microsoft.com/sharepoint/v3/contenttype/forms"/>
  </ds:schemaRefs>
</ds:datastoreItem>
</file>

<file path=customXml/itemProps3.xml><?xml version="1.0" encoding="utf-8"?>
<ds:datastoreItem xmlns:ds="http://schemas.openxmlformats.org/officeDocument/2006/customXml" ds:itemID="{09B6C61B-E953-4DD8-A81E-0FB0D46E1D96}"/>
</file>

<file path=docProps/app.xml><?xml version="1.0" encoding="utf-8"?>
<Properties xmlns="http://schemas.openxmlformats.org/officeDocument/2006/extended-properties" xmlns:vt="http://schemas.openxmlformats.org/officeDocument/2006/docPropsVTypes">
  <Template/>
  <TotalTime>2912</TotalTime>
  <Words>1182</Words>
  <Application>Microsoft Office PowerPoint</Application>
  <PresentationFormat>Widescreen</PresentationFormat>
  <Paragraphs>112</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RECOVERY-studien</vt:lpstr>
      <vt:lpstr>Informerat samtycke</vt:lpstr>
      <vt:lpstr>Informerat samtycke</vt:lpstr>
      <vt:lpstr>Informerat samtycke</vt:lpstr>
      <vt:lpstr>Informerat samtycke:  Personer som pratar andra språk</vt:lpstr>
      <vt:lpstr>Informerat samtycke:  Direkt från patienten</vt:lpstr>
      <vt:lpstr>Informerat samtycke:  Bevittnat</vt:lpstr>
      <vt:lpstr>Informerat samtycke:  Juridiskt ombud (1/3)</vt:lpstr>
      <vt:lpstr>Informerat samtycke:  Juridiskt ombud (2/3)</vt:lpstr>
      <vt:lpstr>Informerat samtycke: Juridiskt ombud (3/3)</vt:lpstr>
      <vt:lpstr>Ändring av samtycke (inklusive återkallande)</vt:lpstr>
      <vt:lpstr>Informerat samtycke: Sammanfattning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161</cp:revision>
  <cp:lastPrinted>2020-03-18T19:42:16Z</cp:lastPrinted>
  <dcterms:created xsi:type="dcterms:W3CDTF">2020-03-14T13:47:38Z</dcterms:created>
  <dcterms:modified xsi:type="dcterms:W3CDTF">2025-01-15T10:36:01Z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