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85" r:id="rId5"/>
    <p:sldId id="283" r:id="rId6"/>
    <p:sldId id="291" r:id="rId7"/>
    <p:sldId id="338" r:id="rId8"/>
    <p:sldId id="337" r:id="rId9"/>
    <p:sldId id="335" r:id="rId10"/>
    <p:sldId id="265" r:id="rId11"/>
    <p:sldId id="297" r:id="rId12"/>
  </p:sldIdLst>
  <p:sldSz cx="12192000" cy="6858000"/>
  <p:notesSz cx="6881813" cy="9661525"/>
  <p:embeddedFontLst>
    <p:embeddedFont>
      <p:font typeface="Mulish" panose="020B0604020202020204" charset="0"/>
      <p:regular r:id="rId15"/>
      <p:bold r:id="rId16"/>
      <p:italic r:id="rId17"/>
      <p:boldItalic r:id="rId18"/>
    </p:embeddedFont>
    <p:embeddedFont>
      <p:font typeface="Calibri" panose="020F0502020204030204" pitchFamily="34" charset="0"/>
      <p:regular r:id="rId19"/>
      <p:bold r:id="rId20"/>
      <p:italic r:id="rId21"/>
      <p:boldItalic r:id="rId22"/>
    </p:embeddedFont>
  </p:embeddedFontLst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3C61"/>
    <a:srgbClr val="9E31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232" autoAdjust="0"/>
    <p:restoredTop sz="94660"/>
  </p:normalViewPr>
  <p:slideViewPr>
    <p:cSldViewPr snapToGrid="0">
      <p:cViewPr varScale="1">
        <p:scale>
          <a:sx n="64" d="100"/>
          <a:sy n="64" d="100"/>
        </p:scale>
        <p:origin x="96" y="1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4123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4.fntdata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font" Target="fonts/font7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3.fntdata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font" Target="fonts/font1.fntdata"/><Relationship Id="rId23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font" Target="fonts/font5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Relationship Id="rId22" Type="http://schemas.openxmlformats.org/officeDocument/2006/relationships/font" Target="fonts/font8.fntdata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325079-B1FA-462E-A452-44298198BC44}" type="datetimeFigureOut">
              <a:rPr lang="en-GB" smtClean="0"/>
              <a:t>23/12/2024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77338"/>
            <a:ext cx="2982913" cy="48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9177338"/>
            <a:ext cx="2982912" cy="48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F41346-2048-4300-8804-594020DACEF8}" type="slidenum">
              <a:rPr lang="en-GB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08615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3DDD77-45DE-4CF9-BE95-0F75365973B6}" type="datetimeFigureOut">
              <a:rPr lang="en-GB" smtClean="0"/>
              <a:t>23/12/2024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44513" y="1208088"/>
            <a:ext cx="5794375" cy="3260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649788"/>
            <a:ext cx="5505450" cy="38036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77338"/>
            <a:ext cx="2982913" cy="48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9177338"/>
            <a:ext cx="2982912" cy="48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0176D-839C-4CD8-8803-4392F3BD4A69}" type="slidenum">
              <a:rPr lang="en-GB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0151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8666F-4CDE-4600-89E4-4EAAC1D2ACB4}" type="slidenum">
              <a:rPr lang="en-US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41907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0185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1</a:t>
            </a: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D0CC1E02-2C9F-4010-9C00-8B42EAD6423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22"/>
          <a:stretch/>
        </p:blipFill>
        <p:spPr>
          <a:xfrm>
            <a:off x="8988821" y="314352"/>
            <a:ext cx="2880360" cy="69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723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9959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6721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10515600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201" y="1596885"/>
            <a:ext cx="11177899" cy="458007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D0CC1E02-2C9F-4010-9C00-8B42EAD6423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22"/>
          <a:stretch/>
        </p:blipFill>
        <p:spPr>
          <a:xfrm>
            <a:off x="8988821" y="314352"/>
            <a:ext cx="2880360" cy="69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38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4000" b="1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6543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92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95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16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22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022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893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340304"/>
          </a:xfrm>
          <a:prstGeom prst="rect">
            <a:avLst/>
          </a:prstGeom>
          <a:solidFill>
            <a:srgbClr val="9E3159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3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453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637451"/>
            <a:ext cx="9144000" cy="1158033"/>
          </a:xfrm>
        </p:spPr>
        <p:txBody>
          <a:bodyPr>
            <a:noAutofit/>
          </a:bodyPr>
          <a:lstStyle/>
          <a:p>
            <a:r>
              <a:t/>
            </a:r>
            <a:br/>
            <a:r>
              <a:rPr lang="sv-SE" b="1" dirty="0">
                <a:solidFill>
                  <a:srgbClr val="9E3159"/>
                </a:solidFill>
                <a:latin typeface="+mn-lt"/>
              </a:rPr>
              <a:t>RECOVERY-studien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35476"/>
            <a:ext cx="9144000" cy="1655762"/>
          </a:xfrm>
        </p:spPr>
        <p:txBody>
          <a:bodyPr>
            <a:normAutofit/>
          </a:bodyPr>
          <a:lstStyle/>
          <a:p>
            <a:r>
              <a:rPr lang="sv-SE" sz="3200" b="1" dirty="0"/>
              <a:t>Prövningens bakgrund och översikt</a:t>
            </a:r>
          </a:p>
          <a:p>
            <a:endParaRPr lang="sv-SE" sz="2800" b="1" dirty="0"/>
          </a:p>
          <a:p>
            <a:r>
              <a:rPr lang="sv-SE" sz="2000" b="1" dirty="0">
                <a:solidFill>
                  <a:schemeClr val="bg1">
                    <a:lumMod val="50000"/>
                  </a:schemeClr>
                </a:solidFill>
              </a:rPr>
              <a:t>V3.0 2024-12-03</a:t>
            </a:r>
          </a:p>
          <a:p>
            <a:endParaRPr lang="sv-SE" sz="18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018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10515600" cy="1325563"/>
          </a:xfrm>
        </p:spPr>
        <p:txBody>
          <a:bodyPr/>
          <a:lstStyle/>
          <a:p>
            <a:r>
              <a:rPr lang="sv-SE" smtClean="0"/>
              <a:t>Bakgrund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656" y="1572004"/>
            <a:ext cx="10957208" cy="4580078"/>
          </a:xfrm>
        </p:spPr>
        <p:txBody>
          <a:bodyPr>
            <a:normAutofit/>
          </a:bodyPr>
          <a:lstStyle/>
          <a:p>
            <a:r>
              <a:rPr lang="sv-SE" sz="2400" dirty="0"/>
              <a:t>SARS-CoV-2-pandemin orsakade omkring 20 miljoner dödsfall och globala störningar men har nu övergått till en endemisk fas</a:t>
            </a:r>
          </a:p>
          <a:p>
            <a:pPr marL="0" indent="0">
              <a:buNone/>
            </a:pPr>
            <a:endParaRPr lang="sv-SE" sz="2400" dirty="0"/>
          </a:p>
          <a:p>
            <a:r>
              <a:rPr lang="sv-SE" sz="2400" dirty="0"/>
              <a:t>Covid-19-behandling utvecklades snabbt till följd av den omfattande bedömningen av potentiella behandlingar i stora randomiserade prövningar </a:t>
            </a:r>
          </a:p>
          <a:p>
            <a:pPr marL="0" indent="0">
              <a:buNone/>
            </a:pPr>
            <a:endParaRPr lang="sv-SE" sz="2400" dirty="0"/>
          </a:p>
          <a:p>
            <a:r>
              <a:rPr lang="sv-SE" sz="2400" dirty="0"/>
              <a:t>Vi vet mer om behandling av covid-19-pneumoni än om influensa- eller bakteriell pneumoni</a:t>
            </a:r>
          </a:p>
          <a:p>
            <a:pPr marL="0" indent="0">
              <a:buNone/>
            </a:pPr>
            <a:endParaRPr lang="sv-SE" sz="2400" dirty="0"/>
          </a:p>
          <a:p>
            <a:r>
              <a:rPr lang="sv-SE" sz="2400" dirty="0"/>
              <a:t>Pneumoni kopplad till olika patogener förblir en av de viktigaste orsakerna för inläggning på sjukhus och dödsfall världen över (omkring 2,5 miljoner dödsfall/år)</a:t>
            </a:r>
          </a:p>
          <a:p>
            <a:pPr marL="0" indent="0">
              <a:buNone/>
            </a:pP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2714726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291" y="1464680"/>
            <a:ext cx="11966899" cy="5073279"/>
          </a:xfrm>
        </p:spPr>
        <p:txBody>
          <a:bodyPr>
            <a:noAutofit/>
          </a:bodyPr>
          <a:lstStyle/>
          <a:p>
            <a:r>
              <a:rPr lang="sv-SE" sz="2400" dirty="0"/>
              <a:t>RECOVERY har varit den absolut största covid-19-behandlingsprövningen med nästan 50 000 sjukhuspatienter</a:t>
            </a:r>
          </a:p>
          <a:p>
            <a:pPr>
              <a:spcBef>
                <a:spcPts val="1800"/>
              </a:spcBef>
            </a:pPr>
            <a:r>
              <a:rPr lang="sv-SE" sz="2400" dirty="0"/>
              <a:t>Den har visat behovet av stora samarbetsprövningar för att identifiera eller utesluta givande behandlingseffekter</a:t>
            </a:r>
          </a:p>
          <a:p>
            <a:pPr>
              <a:spcBef>
                <a:spcPts val="1800"/>
              </a:spcBef>
            </a:pPr>
            <a:r>
              <a:rPr lang="sv-SE" sz="2400" dirty="0"/>
              <a:t>Prövningen har utvärderat &gt;12 covid-19-behandlingar som visar att:</a:t>
            </a:r>
          </a:p>
          <a:p>
            <a:pPr lvl="1">
              <a:spcBef>
                <a:spcPts val="600"/>
              </a:spcBef>
            </a:pPr>
            <a:r>
              <a:rPr lang="sv-SE" sz="2000" dirty="0"/>
              <a:t>Kortikosteroider, IL-6-hämmare, JAK-hämmare och neutraliserande monoklonala antikroppar är effektiva (i kombination minskar de risken för död med nästan hälften).</a:t>
            </a:r>
          </a:p>
          <a:p>
            <a:pPr lvl="1">
              <a:spcBef>
                <a:spcPts val="600"/>
              </a:spcBef>
            </a:pPr>
            <a:r>
              <a:rPr lang="sv-SE" sz="2000" dirty="0"/>
              <a:t>Men många ofta använda behandlingar har ingen givande effekt (t.ex. hydroxiklorokin, lopinavir, azitromycin och konvalescent plasma)</a:t>
            </a:r>
            <a:endParaRPr lang="sv-SE" sz="800" dirty="0"/>
          </a:p>
          <a:p>
            <a:pPr>
              <a:spcBef>
                <a:spcPts val="1800"/>
              </a:spcBef>
            </a:pPr>
            <a:r>
              <a:rPr lang="sv-SE" sz="2400" dirty="0"/>
              <a:t>RECOVERY har nu utvecklat en plattformsprövning som utvärderar behandlingar för andra orsaker av pneumoni, inklusive influensapneumoni och förmodad bakteriell samhällsförvärvad lunginflammation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10515600" cy="1325563"/>
          </a:xfrm>
        </p:spPr>
        <p:txBody>
          <a:bodyPr/>
          <a:lstStyle/>
          <a:p>
            <a:r>
              <a:rPr lang="sv-SE" smtClean="0"/>
              <a:t>Bakgrund</a:t>
            </a:r>
          </a:p>
        </p:txBody>
      </p:sp>
    </p:spTree>
    <p:extLst>
      <p:ext uri="{BB962C8B-B14F-4D97-AF65-F5344CB8AC3E}">
        <p14:creationId xmlns:p14="http://schemas.microsoft.com/office/powerpoint/2010/main" val="1263792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map of the world with different countries/regions&#10;&#10;Description automatically generated">
            <a:extLst>
              <a:ext uri="{FF2B5EF4-FFF2-40B4-BE49-F238E27FC236}">
                <a16:creationId xmlns:a16="http://schemas.microsoft.com/office/drawing/2014/main" id="{0883BFAB-C1F5-BB43-0FCC-CDE2F6B543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5522" y="1493078"/>
            <a:ext cx="5586478" cy="427776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5779AC7-291A-8C42-A422-00FE33014EF3}"/>
              </a:ext>
            </a:extLst>
          </p:cNvPr>
          <p:cNvSpPr txBox="1"/>
          <p:nvPr/>
        </p:nvSpPr>
        <p:spPr>
          <a:xfrm>
            <a:off x="498397" y="305317"/>
            <a:ext cx="11484952" cy="676947"/>
          </a:xfrm>
          <a:prstGeom prst="rect">
            <a:avLst/>
          </a:prstGeom>
          <a:noFill/>
        </p:spPr>
        <p:txBody>
          <a:bodyPr wrap="square" lIns="121759" tIns="60880" rIns="121759" bIns="60880" rtlCol="0">
            <a:spAutoFit/>
          </a:bodyPr>
          <a:lstStyle/>
          <a:p>
            <a:r>
              <a:rPr lang="sv-SE" sz="3600" b="1" dirty="0">
                <a:solidFill>
                  <a:schemeClr val="bg1"/>
                </a:solidFill>
                <a:latin typeface="Mulish" pitchFamily="2" charset="0"/>
              </a:rPr>
              <a:t>RECOVERY-studien</a:t>
            </a:r>
            <a:endParaRPr lang="sv-SE" sz="3600" dirty="0">
              <a:solidFill>
                <a:schemeClr val="bg1"/>
              </a:solidFill>
              <a:latin typeface="Mulish" pitchFamily="2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E0B38A-BB59-C443-AA30-C585D14D5932}"/>
              </a:ext>
            </a:extLst>
          </p:cNvPr>
          <p:cNvSpPr txBox="1"/>
          <p:nvPr/>
        </p:nvSpPr>
        <p:spPr>
          <a:xfrm>
            <a:off x="115146" y="1493078"/>
            <a:ext cx="6975202" cy="3262270"/>
          </a:xfrm>
          <a:prstGeom prst="rect">
            <a:avLst/>
          </a:prstGeom>
          <a:noFill/>
        </p:spPr>
        <p:txBody>
          <a:bodyPr wrap="square" lIns="121759" tIns="60880" rIns="121759" bIns="60880" rtlCol="0">
            <a:spAutoFit/>
          </a:bodyPr>
          <a:lstStyle/>
          <a:p>
            <a:pPr marL="457200" indent="-457200">
              <a:buClr>
                <a:srgbClr val="9E3159"/>
              </a:buClr>
              <a:buFont typeface="Wingdings" panose="05000000000000000000" pitchFamily="2" charset="2"/>
              <a:buChar char="§"/>
            </a:pPr>
            <a:r>
              <a:rPr lang="sv-SE" sz="2400" dirty="0">
                <a:latin typeface="+mn-lt"/>
              </a:rPr>
              <a:t>Randomiserad, öppen, plattformsprövning för patienter inlagda på sjukhus med pneumoni</a:t>
            </a:r>
          </a:p>
          <a:p>
            <a:pPr marL="457200" indent="-457200">
              <a:buClr>
                <a:srgbClr val="9E3159"/>
              </a:buClr>
              <a:buFont typeface="Wingdings" panose="05000000000000000000" pitchFamily="2" charset="2"/>
              <a:buChar char="§"/>
            </a:pPr>
            <a:endParaRPr lang="sv-SE" sz="2400" dirty="0">
              <a:latin typeface="+mn-lt"/>
            </a:endParaRPr>
          </a:p>
          <a:p>
            <a:pPr marL="457200" indent="-457200">
              <a:lnSpc>
                <a:spcPct val="150000"/>
              </a:lnSpc>
              <a:buClr>
                <a:srgbClr val="9E3159"/>
              </a:buClr>
              <a:buFont typeface="Wingdings" panose="05000000000000000000" pitchFamily="2" charset="2"/>
              <a:buChar char="§"/>
            </a:pPr>
            <a:r>
              <a:rPr lang="sv-SE" sz="2400" dirty="0">
                <a:latin typeface="+mn-lt"/>
              </a:rPr>
              <a:t>Startades i Storbritannien, pågår nu i 10 länder</a:t>
            </a:r>
          </a:p>
          <a:p>
            <a:pPr marL="457200" indent="-457200">
              <a:buClr>
                <a:srgbClr val="9E3159"/>
              </a:buClr>
              <a:buFont typeface="Wingdings" panose="05000000000000000000" pitchFamily="2" charset="2"/>
              <a:buChar char="§"/>
            </a:pPr>
            <a:r>
              <a:rPr lang="sv-SE" sz="2400" b="1" dirty="0"/>
              <a:t>Strömlinjeformad design</a:t>
            </a:r>
            <a:r>
              <a:rPr lang="sv-SE" sz="2400" dirty="0"/>
              <a:t> – prövningsförfaranden och lämplighet är enkla för att minska bördan på sjukhuspersonalen och tillåta rekrytering av ett stort antal patienter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138425" y="6524357"/>
            <a:ext cx="2053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latin typeface="+mn-lt"/>
              </a:rPr>
              <a:t>www.recoverytrial.net</a:t>
            </a:r>
          </a:p>
        </p:txBody>
      </p:sp>
      <p:sp>
        <p:nvSpPr>
          <p:cNvPr id="555" name="TextBox 554">
            <a:extLst>
              <a:ext uri="{FF2B5EF4-FFF2-40B4-BE49-F238E27FC236}">
                <a16:creationId xmlns:a16="http://schemas.microsoft.com/office/drawing/2014/main" id="{B7E0B38A-BB59-C443-AA30-C585D14D5932}"/>
              </a:ext>
            </a:extLst>
          </p:cNvPr>
          <p:cNvSpPr txBox="1"/>
          <p:nvPr/>
        </p:nvSpPr>
        <p:spPr>
          <a:xfrm>
            <a:off x="115146" y="4241764"/>
            <a:ext cx="8076354" cy="2015775"/>
          </a:xfrm>
          <a:prstGeom prst="rect">
            <a:avLst/>
          </a:prstGeom>
          <a:noFill/>
        </p:spPr>
        <p:txBody>
          <a:bodyPr wrap="square" lIns="121759" tIns="60880" rIns="121759" bIns="60880" rtlCol="0">
            <a:spAutoFit/>
          </a:bodyPr>
          <a:lstStyle/>
          <a:p>
            <a:pPr>
              <a:lnSpc>
                <a:spcPct val="150000"/>
              </a:lnSpc>
              <a:buClr>
                <a:srgbClr val="9E3159"/>
              </a:buClr>
            </a:pPr>
            <a:endParaRPr lang="sv-SE" sz="1000" dirty="0">
              <a:latin typeface="+mn-lt"/>
            </a:endParaRPr>
          </a:p>
          <a:p>
            <a:pPr marL="457200" indent="-457200" defTabSz="831850">
              <a:lnSpc>
                <a:spcPct val="150000"/>
              </a:lnSpc>
              <a:buClr>
                <a:srgbClr val="9E3159"/>
              </a:buClr>
              <a:buFont typeface="Wingdings" panose="05000000000000000000" pitchFamily="2" charset="2"/>
              <a:buChar char="§"/>
              <a:tabLst>
                <a:tab pos="3228975" algn="l"/>
              </a:tabLst>
            </a:pPr>
            <a:r>
              <a:rPr lang="sv-SE" sz="2400" dirty="0">
                <a:latin typeface="+mn-lt"/>
              </a:rPr>
              <a:t>Primära resultat: </a:t>
            </a:r>
            <a:r>
              <a:rPr lang="en-US" sz="2400" dirty="0">
                <a:latin typeface="+mn-lt"/>
              </a:rPr>
              <a:t>		</a:t>
            </a:r>
            <a:r>
              <a:rPr lang="sv-SE" sz="2400" dirty="0">
                <a:latin typeface="+mn-lt"/>
              </a:rPr>
              <a:t>28-dagars dödlighet av alla orsaker</a:t>
            </a:r>
          </a:p>
          <a:p>
            <a:pPr marL="450850" indent="-450850" defTabSz="831850">
              <a:buClr>
                <a:srgbClr val="9E3159"/>
              </a:buClr>
              <a:buFont typeface="Wingdings" panose="05000000000000000000" pitchFamily="2" charset="2"/>
              <a:buChar char="§"/>
            </a:pPr>
            <a:r>
              <a:rPr lang="sv-SE" sz="2400" dirty="0">
                <a:latin typeface="+mn-lt"/>
              </a:rPr>
              <a:t>Sekundära resultat: </a:t>
            </a:r>
            <a:r>
              <a:rPr lang="en-US" sz="2400" dirty="0">
                <a:latin typeface="+mn-lt"/>
              </a:rPr>
              <a:t>	</a:t>
            </a:r>
            <a:r>
              <a:rPr lang="sv-SE" sz="2400" dirty="0">
                <a:latin typeface="+mn-lt"/>
              </a:rPr>
              <a:t>i) Progression till ventilation/död</a:t>
            </a:r>
          </a:p>
          <a:p>
            <a:pPr defTabSz="831850">
              <a:buClr>
                <a:srgbClr val="9E3159"/>
              </a:buClr>
            </a:pPr>
            <a:r>
              <a:rPr lang="en-US" sz="2400" dirty="0">
                <a:latin typeface="+mn-lt"/>
              </a:rPr>
              <a:t>				</a:t>
            </a:r>
            <a:r>
              <a:rPr lang="sv-SE" sz="2400" dirty="0">
                <a:latin typeface="+mn-lt"/>
              </a:rPr>
              <a:t>ii) Tid till utskrivning från sjukhus </a:t>
            </a:r>
          </a:p>
          <a:p>
            <a:pPr defTabSz="831850">
              <a:buClr>
                <a:srgbClr val="9E3159"/>
              </a:buClr>
            </a:pPr>
            <a:r>
              <a:rPr lang="en-US" dirty="0" smtClean="0"/>
              <a:t>				</a:t>
            </a:r>
            <a:r>
              <a:rPr lang="sv-SE" dirty="0" smtClean="0"/>
              <a:t>    </a:t>
            </a:r>
            <a:r>
              <a:rPr lang="sv-SE" sz="2400" dirty="0">
                <a:latin typeface="+mn-lt"/>
              </a:rPr>
              <a:t>(primärt delad för influensa) </a:t>
            </a:r>
          </a:p>
        </p:txBody>
      </p:sp>
    </p:spTree>
    <p:extLst>
      <p:ext uri="{BB962C8B-B14F-4D97-AF65-F5344CB8AC3E}">
        <p14:creationId xmlns:p14="http://schemas.microsoft.com/office/powerpoint/2010/main" val="3222078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67937" y="0"/>
            <a:ext cx="10515600" cy="1325563"/>
          </a:xfrm>
        </p:spPr>
        <p:txBody>
          <a:bodyPr>
            <a:normAutofit/>
          </a:bodyPr>
          <a:lstStyle/>
          <a:p>
            <a:r>
              <a:rPr lang="sv-SE" sz="4000" dirty="0"/>
              <a:t>Kärnlämplighet för RECOVERY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1289" y="1379995"/>
            <a:ext cx="12140711" cy="5365580"/>
          </a:xfrm>
        </p:spPr>
        <p:txBody>
          <a:bodyPr>
            <a:noAutofit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sv-SE" sz="2000" dirty="0"/>
              <a:t>Inskriven på sjukhus</a:t>
            </a:r>
            <a:endParaRPr lang="sv-SE" sz="700" dirty="0"/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sv-SE" sz="2000" dirty="0"/>
              <a:t>Symtom på lunginflammation, t.ex.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lphaLcPeriod"/>
            </a:pPr>
            <a:r>
              <a:rPr lang="sv-SE" sz="1800" dirty="0"/>
              <a:t>typiska symtom på en ny luftvägsinfektion (hosta, andnöd, feber osv.) och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lphaLcPeriod"/>
            </a:pPr>
            <a:r>
              <a:rPr lang="sv-SE" sz="1800" dirty="0"/>
              <a:t>objektiva evidens på akut lungsjukdom (t.ex. röntgen/CT/ultraljudsförändringar, hypoxi eller klinisk undersökning) och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lphaLcPeriod"/>
            </a:pPr>
            <a:r>
              <a:rPr lang="sv-SE" sz="1800" dirty="0"/>
              <a:t>alternativa orsaker som anses osannolika eller exkluderade (t.ex. hjärtsvikt)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sv-SE" sz="1800" i="1" dirty="0"/>
              <a:t>Dock är diagnosen klinisk enligt den behandlande läkarens bedömning (dessa kriterier är en vägledning)</a:t>
            </a:r>
            <a:endParaRPr lang="sv-SE" sz="700" i="1" dirty="0"/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sv-SE" sz="2000" dirty="0"/>
              <a:t>En av följande diagnoser: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lphaLcPeriod"/>
            </a:pPr>
            <a:r>
              <a:rPr lang="sv-SE" sz="1800" dirty="0"/>
              <a:t>Bekräftad SARS-CoV-2-infektion (covid-19-jämförelser är inte öppna i EU)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lphaLcPeriod"/>
            </a:pPr>
            <a:r>
              <a:rPr lang="sv-SE" sz="1800" dirty="0"/>
              <a:t>Bekräftad influensa A- eller B-infektion  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lphaLcPeriod"/>
            </a:pPr>
            <a:r>
              <a:rPr lang="sv-SE" sz="1800" dirty="0"/>
              <a:t>Samhällsförvärvad lunginflammation med planerade antibiotika (utan misstänkt covid-19/influensa/PCP/TBC)</a:t>
            </a:r>
            <a:endParaRPr lang="sv-SE" sz="700" dirty="0"/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sv-SE" sz="2000" dirty="0"/>
              <a:t>Ingen medicinsk historik som kan utsätta patienten för risk om hen deltar</a:t>
            </a:r>
            <a:endParaRPr lang="sv-SE" sz="700" dirty="0"/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sv-SE" sz="2000" dirty="0"/>
              <a:t>Behandlande läkare anser inte att en specifik prövningsbehandling är indicerad eller kontraindicerad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sv-SE" sz="2000" dirty="0"/>
              <a:t>Utanför Storbritannien måste deltagare vara ≥18 år (i Storbritannien är barn lämpliga för vissa jämförelser)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sv-SE" sz="2000" dirty="0"/>
              <a:t>Vissa jämförelser har ytterligare inklusionskriterier – se protokoll och relevant utbildning</a:t>
            </a:r>
          </a:p>
        </p:txBody>
      </p:sp>
    </p:spTree>
    <p:extLst>
      <p:ext uri="{BB962C8B-B14F-4D97-AF65-F5344CB8AC3E}">
        <p14:creationId xmlns:p14="http://schemas.microsoft.com/office/powerpoint/2010/main" val="3855820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Left-Right Arrow 76">
            <a:extLst>
              <a:ext uri="{FF2B5EF4-FFF2-40B4-BE49-F238E27FC236}">
                <a16:creationId xmlns:a16="http://schemas.microsoft.com/office/drawing/2014/main" id="{F43932C0-7A8F-734B-8CF5-CFDAF2026B74}"/>
              </a:ext>
            </a:extLst>
          </p:cNvPr>
          <p:cNvSpPr/>
          <p:nvPr/>
        </p:nvSpPr>
        <p:spPr>
          <a:xfrm rot="5400000" flipV="1">
            <a:off x="5398291" y="3924689"/>
            <a:ext cx="1588943" cy="38602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Left-Right Arrow 49"/>
          <p:cNvSpPr/>
          <p:nvPr/>
        </p:nvSpPr>
        <p:spPr>
          <a:xfrm rot="9579837" flipV="1">
            <a:off x="4067273" y="3904710"/>
            <a:ext cx="4110629" cy="38602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893" y="17551"/>
            <a:ext cx="8610976" cy="1325563"/>
          </a:xfrm>
        </p:spPr>
        <p:txBody>
          <a:bodyPr>
            <a:normAutofit fontScale="90000"/>
          </a:bodyPr>
          <a:lstStyle/>
          <a:p>
            <a:r>
              <a:rPr lang="sv-SE" sz="4000" dirty="0"/>
              <a:t>RECOVERY-design</a:t>
            </a:r>
            <a:r>
              <a:rPr dirty="0"/>
              <a:t/>
            </a:r>
            <a:br>
              <a:rPr dirty="0"/>
            </a:br>
            <a:r>
              <a:rPr lang="sv-SE" sz="3200" dirty="0"/>
              <a:t>(jämförelser varierar efter region och kommer att ändras över tid – se aktuellt protokoll på webbplatsen)</a:t>
            </a:r>
            <a:endParaRPr lang="sv-SE" sz="3600" dirty="0"/>
          </a:p>
        </p:txBody>
      </p:sp>
      <p:sp>
        <p:nvSpPr>
          <p:cNvPr id="4" name="Rounded Rectangle 3"/>
          <p:cNvSpPr/>
          <p:nvPr/>
        </p:nvSpPr>
        <p:spPr>
          <a:xfrm>
            <a:off x="105714" y="1438732"/>
            <a:ext cx="616065" cy="5274075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sv-SE" sz="2000" b="1" dirty="0"/>
              <a:t>SJUKHUSPATIENTER MED PNEUMONI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1526785" y="1438733"/>
            <a:ext cx="575093" cy="5274074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sv-SE" sz="2000" b="1" dirty="0"/>
              <a:t>ANALYS</a:t>
            </a:r>
            <a:endParaRPr lang="sv-SE" sz="2400" b="1" dirty="0"/>
          </a:p>
        </p:txBody>
      </p:sp>
      <p:sp>
        <p:nvSpPr>
          <p:cNvPr id="77" name="Left-Right Arrow 76"/>
          <p:cNvSpPr/>
          <p:nvPr/>
        </p:nvSpPr>
        <p:spPr>
          <a:xfrm rot="1152713" flipV="1">
            <a:off x="4133238" y="3920163"/>
            <a:ext cx="4193098" cy="35763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5765595" y="3636361"/>
            <a:ext cx="861040" cy="86104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6600" b="1" dirty="0"/>
              <a:t>R</a:t>
            </a:r>
            <a:endParaRPr lang="sv-SE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82BCED-226B-0448-B8FC-891B5F6E3209}"/>
              </a:ext>
            </a:extLst>
          </p:cNvPr>
          <p:cNvSpPr txBox="1"/>
          <p:nvPr/>
        </p:nvSpPr>
        <p:spPr>
          <a:xfrm>
            <a:off x="1031009" y="2889971"/>
            <a:ext cx="6509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Patienter med bekräftad SARS-CoV-2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F67CDAB-DA18-8347-A63F-AEBA50AA3506}"/>
              </a:ext>
            </a:extLst>
          </p:cNvPr>
          <p:cNvGrpSpPr>
            <a:grpSpLocks noChangeAspect="1"/>
          </p:cNvGrpSpPr>
          <p:nvPr/>
        </p:nvGrpSpPr>
        <p:grpSpPr>
          <a:xfrm>
            <a:off x="846576" y="1432514"/>
            <a:ext cx="3516455" cy="1433785"/>
            <a:chOff x="4441699" y="1560294"/>
            <a:chExt cx="3485943" cy="1427545"/>
          </a:xfrm>
        </p:grpSpPr>
        <p:sp>
          <p:nvSpPr>
            <p:cNvPr id="53" name="Rounded Rectangle 52">
              <a:extLst>
                <a:ext uri="{FF2B5EF4-FFF2-40B4-BE49-F238E27FC236}">
                  <a16:creationId xmlns:a16="http://schemas.microsoft.com/office/drawing/2014/main" id="{9815A20D-3178-B24B-8BAC-DDFC209CA08D}"/>
                </a:ext>
              </a:extLst>
            </p:cNvPr>
            <p:cNvSpPr/>
            <p:nvPr/>
          </p:nvSpPr>
          <p:spPr>
            <a:xfrm>
              <a:off x="4441699" y="1572462"/>
              <a:ext cx="3393651" cy="1415377"/>
            </a:xfrm>
            <a:prstGeom prst="roundRect">
              <a:avLst/>
            </a:prstGeom>
            <a:solidFill>
              <a:srgbClr val="7030A0">
                <a:alpha val="3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 dirty="0"/>
            </a:p>
          </p:txBody>
        </p:sp>
        <p:sp>
          <p:nvSpPr>
            <p:cNvPr id="54" name="Rounded Rectangle 53">
              <a:extLst>
                <a:ext uri="{FF2B5EF4-FFF2-40B4-BE49-F238E27FC236}">
                  <a16:creationId xmlns:a16="http://schemas.microsoft.com/office/drawing/2014/main" id="{1C4E103B-3F2F-0243-BF82-DAD5395299A5}"/>
                </a:ext>
              </a:extLst>
            </p:cNvPr>
            <p:cNvSpPr/>
            <p:nvPr/>
          </p:nvSpPr>
          <p:spPr>
            <a:xfrm>
              <a:off x="5131075" y="2269927"/>
              <a:ext cx="1106316" cy="645180"/>
            </a:xfrm>
            <a:prstGeom prst="round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sv-SE" sz="1200" b="1" dirty="0">
                  <a:solidFill>
                    <a:schemeClr val="bg1"/>
                  </a:solidFill>
                </a:rPr>
                <a:t>Högdos dexametason</a:t>
              </a:r>
            </a:p>
          </p:txBody>
        </p:sp>
        <p:sp>
          <p:nvSpPr>
            <p:cNvPr id="55" name="Rounded Rectangle 54">
              <a:extLst>
                <a:ext uri="{FF2B5EF4-FFF2-40B4-BE49-F238E27FC236}">
                  <a16:creationId xmlns:a16="http://schemas.microsoft.com/office/drawing/2014/main" id="{B47DC59E-6235-6446-BF6C-7A651DFDF0AF}"/>
                </a:ext>
              </a:extLst>
            </p:cNvPr>
            <p:cNvSpPr/>
            <p:nvPr/>
          </p:nvSpPr>
          <p:spPr>
            <a:xfrm>
              <a:off x="6576129" y="2252786"/>
              <a:ext cx="1126318" cy="645180"/>
            </a:xfrm>
            <a:prstGeom prst="round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sv-SE" sz="1200" b="1" dirty="0">
                  <a:solidFill>
                    <a:schemeClr val="bg1"/>
                  </a:solidFill>
                </a:rPr>
                <a:t>Standardvård (standarddos kortikosteroider)</a:t>
              </a: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B00EEEBD-802E-2E4E-B678-CBD0ABB107CE}"/>
                </a:ext>
              </a:extLst>
            </p:cNvPr>
            <p:cNvSpPr/>
            <p:nvPr/>
          </p:nvSpPr>
          <p:spPr>
            <a:xfrm>
              <a:off x="4513114" y="2257120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b="1" dirty="0"/>
                <a:t>E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2E4544AA-6316-F641-BE6B-9C63698CCFB4}"/>
                </a:ext>
              </a:extLst>
            </p:cNvPr>
            <p:cNvSpPr txBox="1"/>
            <p:nvPr/>
          </p:nvSpPr>
          <p:spPr>
            <a:xfrm>
              <a:off x="6209121" y="2408993"/>
              <a:ext cx="475330" cy="275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b="1" i="1" dirty="0"/>
                <a:t>eller</a:t>
              </a:r>
              <a:endParaRPr lang="sv-SE" sz="1600" b="1" i="1" dirty="0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FDF7E6B4-B439-344A-8805-31555B02FF58}"/>
                </a:ext>
              </a:extLst>
            </p:cNvPr>
            <p:cNvSpPr txBox="1"/>
            <p:nvPr/>
          </p:nvSpPr>
          <p:spPr>
            <a:xfrm>
              <a:off x="5000982" y="1572462"/>
              <a:ext cx="2926660" cy="520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400" b="1" dirty="0"/>
                <a:t>Covid-19 med högdos kortikosteroidjämförelse (patienter på NIV eller IMV)</a:t>
              </a:r>
            </a:p>
          </p:txBody>
        </p:sp>
        <p:pic>
          <p:nvPicPr>
            <p:cNvPr id="84" name="Graphic 31" descr="Lungs with solid fill">
              <a:extLst>
                <a:ext uri="{FF2B5EF4-FFF2-40B4-BE49-F238E27FC236}">
                  <a16:creationId xmlns:a16="http://schemas.microsoft.com/office/drawing/2014/main" id="{5DD6B768-CE70-F942-BAC0-8E1562853BD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r:embed="rId3"/>
                </a:ext>
              </a:extLst>
            </a:blip>
            <a:stretch>
              <a:fillRect/>
            </a:stretch>
          </p:blipFill>
          <p:spPr>
            <a:xfrm>
              <a:off x="4459651" y="1560294"/>
              <a:ext cx="649602" cy="703876"/>
            </a:xfrm>
            <a:prstGeom prst="rect">
              <a:avLst/>
            </a:prstGeom>
          </p:spPr>
        </p:pic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D8AFADE8-6D42-8141-AD4C-AE9A461943B3}"/>
              </a:ext>
            </a:extLst>
          </p:cNvPr>
          <p:cNvGrpSpPr/>
          <p:nvPr/>
        </p:nvGrpSpPr>
        <p:grpSpPr>
          <a:xfrm>
            <a:off x="8003238" y="5111544"/>
            <a:ext cx="3423100" cy="1414800"/>
            <a:chOff x="8003238" y="1576210"/>
            <a:chExt cx="3423100" cy="1414800"/>
          </a:xfrm>
        </p:grpSpPr>
        <p:sp>
          <p:nvSpPr>
            <p:cNvPr id="87" name="Rounded Rectangle 86">
              <a:extLst>
                <a:ext uri="{FF2B5EF4-FFF2-40B4-BE49-F238E27FC236}">
                  <a16:creationId xmlns:a16="http://schemas.microsoft.com/office/drawing/2014/main" id="{83BAD84E-273B-D34E-8FCE-57CB4D80DBB1}"/>
                </a:ext>
              </a:extLst>
            </p:cNvPr>
            <p:cNvSpPr/>
            <p:nvPr/>
          </p:nvSpPr>
          <p:spPr>
            <a:xfrm>
              <a:off x="8003238" y="1576210"/>
              <a:ext cx="3393651" cy="1414800"/>
            </a:xfrm>
            <a:prstGeom prst="roundRect">
              <a:avLst/>
            </a:prstGeom>
            <a:solidFill>
              <a:schemeClr val="accent1">
                <a:lumMod val="75000"/>
                <a:alpha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8" name="Rounded Rectangle 87">
              <a:extLst>
                <a:ext uri="{FF2B5EF4-FFF2-40B4-BE49-F238E27FC236}">
                  <a16:creationId xmlns:a16="http://schemas.microsoft.com/office/drawing/2014/main" id="{CD4C8879-9A8B-9743-80DA-1F684C8A8F64}"/>
                </a:ext>
              </a:extLst>
            </p:cNvPr>
            <p:cNvSpPr/>
            <p:nvPr/>
          </p:nvSpPr>
          <p:spPr>
            <a:xfrm>
              <a:off x="8692614" y="2273674"/>
              <a:ext cx="1116000" cy="6480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sv-SE" sz="1200" b="1" dirty="0">
                  <a:solidFill>
                    <a:schemeClr val="bg1"/>
                  </a:solidFill>
                </a:rPr>
                <a:t>Dexametason</a:t>
              </a:r>
            </a:p>
          </p:txBody>
        </p:sp>
        <p:sp>
          <p:nvSpPr>
            <p:cNvPr id="89" name="Rounded Rectangle 88">
              <a:extLst>
                <a:ext uri="{FF2B5EF4-FFF2-40B4-BE49-F238E27FC236}">
                  <a16:creationId xmlns:a16="http://schemas.microsoft.com/office/drawing/2014/main" id="{58EC706C-402F-CE45-BC22-6FC4D5FB6E15}"/>
                </a:ext>
              </a:extLst>
            </p:cNvPr>
            <p:cNvSpPr/>
            <p:nvPr/>
          </p:nvSpPr>
          <p:spPr>
            <a:xfrm>
              <a:off x="10154872" y="2256534"/>
              <a:ext cx="1116208" cy="6480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sv-SE" sz="1200" b="1" dirty="0">
                  <a:solidFill>
                    <a:schemeClr val="bg1"/>
                  </a:solidFill>
                </a:rPr>
                <a:t>Standardvård utan kortikosteroider</a:t>
              </a:r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622B9BA5-372F-B84C-99F9-5E062FD54087}"/>
                </a:ext>
              </a:extLst>
            </p:cNvPr>
            <p:cNvSpPr/>
            <p:nvPr/>
          </p:nvSpPr>
          <p:spPr>
            <a:xfrm>
              <a:off x="8074653" y="2260867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b="1" dirty="0"/>
                <a:t>I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10968DC4-6CC1-714A-8E7F-F7B64C0FB3F3}"/>
                </a:ext>
              </a:extLst>
            </p:cNvPr>
            <p:cNvSpPr txBox="1"/>
            <p:nvPr/>
          </p:nvSpPr>
          <p:spPr>
            <a:xfrm>
              <a:off x="9780325" y="2401880"/>
              <a:ext cx="4898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b="1" i="1" dirty="0"/>
                <a:t>eller</a:t>
              </a:r>
              <a:endParaRPr lang="sv-SE" sz="1100" b="1" i="1" dirty="0"/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ECBA9FA1-20DC-A341-8CF4-2E97C762F7A3}"/>
                </a:ext>
              </a:extLst>
            </p:cNvPr>
            <p:cNvSpPr txBox="1"/>
            <p:nvPr/>
          </p:nvSpPr>
          <p:spPr>
            <a:xfrm>
              <a:off x="8582363" y="1659756"/>
              <a:ext cx="28439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400" b="1" dirty="0"/>
                <a:t>Influensakortikosteroidjämförelse (patienter med hypoxi)</a:t>
              </a: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ADAD2F31-7492-F84D-9855-EF44F47A31BD}"/>
              </a:ext>
            </a:extLst>
          </p:cNvPr>
          <p:cNvGrpSpPr/>
          <p:nvPr/>
        </p:nvGrpSpPr>
        <p:grpSpPr>
          <a:xfrm>
            <a:off x="849410" y="5102038"/>
            <a:ext cx="3393651" cy="1415377"/>
            <a:chOff x="849410" y="1566704"/>
            <a:chExt cx="3393651" cy="1415377"/>
          </a:xfrm>
        </p:grpSpPr>
        <p:sp>
          <p:nvSpPr>
            <p:cNvPr id="95" name="Rounded Rectangle 94">
              <a:extLst>
                <a:ext uri="{FF2B5EF4-FFF2-40B4-BE49-F238E27FC236}">
                  <a16:creationId xmlns:a16="http://schemas.microsoft.com/office/drawing/2014/main" id="{9D5D6A46-844C-0E41-9615-6A6452BC651A}"/>
                </a:ext>
              </a:extLst>
            </p:cNvPr>
            <p:cNvSpPr/>
            <p:nvPr/>
          </p:nvSpPr>
          <p:spPr>
            <a:xfrm>
              <a:off x="849410" y="1566704"/>
              <a:ext cx="3393651" cy="1415377"/>
            </a:xfrm>
            <a:prstGeom prst="roundRect">
              <a:avLst/>
            </a:prstGeom>
            <a:solidFill>
              <a:srgbClr val="FF0000">
                <a:alpha val="4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6" name="Rounded Rectangle 95">
              <a:extLst>
                <a:ext uri="{FF2B5EF4-FFF2-40B4-BE49-F238E27FC236}">
                  <a16:creationId xmlns:a16="http://schemas.microsoft.com/office/drawing/2014/main" id="{1EFB7BF6-F1F2-E541-9082-F803C4A8CD0E}"/>
                </a:ext>
              </a:extLst>
            </p:cNvPr>
            <p:cNvSpPr/>
            <p:nvPr/>
          </p:nvSpPr>
          <p:spPr>
            <a:xfrm>
              <a:off x="1538786" y="2264169"/>
              <a:ext cx="1116000" cy="64800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200" b="1" dirty="0">
                  <a:solidFill>
                    <a:schemeClr val="bg1"/>
                  </a:solidFill>
                </a:rPr>
                <a:t>Baloxavir</a:t>
              </a:r>
            </a:p>
          </p:txBody>
        </p:sp>
        <p:sp>
          <p:nvSpPr>
            <p:cNvPr id="97" name="Rounded Rectangle 96">
              <a:extLst>
                <a:ext uri="{FF2B5EF4-FFF2-40B4-BE49-F238E27FC236}">
                  <a16:creationId xmlns:a16="http://schemas.microsoft.com/office/drawing/2014/main" id="{7486FF0E-9F46-7B4C-9FB2-B176F4A0B138}"/>
                </a:ext>
              </a:extLst>
            </p:cNvPr>
            <p:cNvSpPr/>
            <p:nvPr/>
          </p:nvSpPr>
          <p:spPr>
            <a:xfrm>
              <a:off x="3001044" y="2247029"/>
              <a:ext cx="1116208" cy="64800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sv-SE" sz="1200" b="1" dirty="0">
                  <a:solidFill>
                    <a:schemeClr val="bg1"/>
                  </a:solidFill>
                </a:rPr>
                <a:t>Standardvård utan baloxavir</a:t>
              </a:r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3FC0B548-4A6B-BC4B-9381-BB0B22669809}"/>
                </a:ext>
              </a:extLst>
            </p:cNvPr>
            <p:cNvSpPr/>
            <p:nvPr/>
          </p:nvSpPr>
          <p:spPr>
            <a:xfrm>
              <a:off x="920825" y="2251362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b="1" dirty="0"/>
                <a:t>G</a:t>
              </a: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1B0C20BD-204C-D74D-879B-296826D9D31F}"/>
                </a:ext>
              </a:extLst>
            </p:cNvPr>
            <p:cNvSpPr txBox="1"/>
            <p:nvPr/>
          </p:nvSpPr>
          <p:spPr>
            <a:xfrm>
              <a:off x="2616871" y="2403526"/>
              <a:ext cx="6984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b="1" i="1" dirty="0"/>
                <a:t>eller</a:t>
              </a:r>
              <a:endParaRPr lang="sv-SE" sz="1100" b="1" i="1" dirty="0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1C9C61F0-1ED7-5049-A2A7-AE7FAFF12F96}"/>
                </a:ext>
              </a:extLst>
            </p:cNvPr>
            <p:cNvSpPr txBox="1"/>
            <p:nvPr/>
          </p:nvSpPr>
          <p:spPr>
            <a:xfrm>
              <a:off x="1465520" y="1730503"/>
              <a:ext cx="265173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600" b="1" dirty="0"/>
                <a:t>Baloxavirjämförelse</a:t>
              </a:r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650F3EB1-C981-B740-82D6-F54DE5AFF985}"/>
              </a:ext>
            </a:extLst>
          </p:cNvPr>
          <p:cNvGrpSpPr/>
          <p:nvPr/>
        </p:nvGrpSpPr>
        <p:grpSpPr>
          <a:xfrm>
            <a:off x="4441699" y="5107796"/>
            <a:ext cx="3393651" cy="1415377"/>
            <a:chOff x="4441699" y="1572462"/>
            <a:chExt cx="3393651" cy="1415377"/>
          </a:xfrm>
        </p:grpSpPr>
        <p:sp>
          <p:nvSpPr>
            <p:cNvPr id="103" name="Rounded Rectangle 102">
              <a:extLst>
                <a:ext uri="{FF2B5EF4-FFF2-40B4-BE49-F238E27FC236}">
                  <a16:creationId xmlns:a16="http://schemas.microsoft.com/office/drawing/2014/main" id="{4F5F2D03-AB19-F045-BFB2-0F27BF1C1A04}"/>
                </a:ext>
              </a:extLst>
            </p:cNvPr>
            <p:cNvSpPr/>
            <p:nvPr/>
          </p:nvSpPr>
          <p:spPr>
            <a:xfrm>
              <a:off x="4441699" y="1572462"/>
              <a:ext cx="3393651" cy="1415377"/>
            </a:xfrm>
            <a:prstGeom prst="roundRect">
              <a:avLst/>
            </a:prstGeom>
            <a:solidFill>
              <a:srgbClr val="FFC000">
                <a:alpha val="3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4" name="Rounded Rectangle 103">
              <a:extLst>
                <a:ext uri="{FF2B5EF4-FFF2-40B4-BE49-F238E27FC236}">
                  <a16:creationId xmlns:a16="http://schemas.microsoft.com/office/drawing/2014/main" id="{7D7E2DA0-3318-B34D-9DBA-8976C66C4BDF}"/>
                </a:ext>
              </a:extLst>
            </p:cNvPr>
            <p:cNvSpPr/>
            <p:nvPr/>
          </p:nvSpPr>
          <p:spPr>
            <a:xfrm>
              <a:off x="5131075" y="2269927"/>
              <a:ext cx="1116000" cy="648000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pPr algn="ctr"/>
              <a:r>
                <a:rPr lang="sv-SE" sz="1200" b="1" dirty="0">
                  <a:solidFill>
                    <a:schemeClr val="bg1"/>
                  </a:solidFill>
                </a:rPr>
                <a:t>Oseltamivir</a:t>
              </a:r>
            </a:p>
          </p:txBody>
        </p:sp>
        <p:sp>
          <p:nvSpPr>
            <p:cNvPr id="105" name="Rounded Rectangle 104">
              <a:extLst>
                <a:ext uri="{FF2B5EF4-FFF2-40B4-BE49-F238E27FC236}">
                  <a16:creationId xmlns:a16="http://schemas.microsoft.com/office/drawing/2014/main" id="{0378DF22-74BF-5D4D-86EE-65EAF417A84F}"/>
                </a:ext>
              </a:extLst>
            </p:cNvPr>
            <p:cNvSpPr/>
            <p:nvPr/>
          </p:nvSpPr>
          <p:spPr>
            <a:xfrm>
              <a:off x="6593333" y="2252787"/>
              <a:ext cx="1116208" cy="648000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sv-SE" sz="1200" b="1" dirty="0">
                  <a:solidFill>
                    <a:schemeClr val="bg1"/>
                  </a:solidFill>
                </a:rPr>
                <a:t>Standardvård utan oseltamivir</a:t>
              </a:r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5E1F665A-1FA0-7D49-9F48-4E79E39E8087}"/>
                </a:ext>
              </a:extLst>
            </p:cNvPr>
            <p:cNvSpPr/>
            <p:nvPr/>
          </p:nvSpPr>
          <p:spPr>
            <a:xfrm>
              <a:off x="4513114" y="2257120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b="1" dirty="0"/>
                <a:t>H</a:t>
              </a: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4015A8B3-F5AE-4941-A698-D51DA4E46924}"/>
                </a:ext>
              </a:extLst>
            </p:cNvPr>
            <p:cNvSpPr txBox="1"/>
            <p:nvPr/>
          </p:nvSpPr>
          <p:spPr>
            <a:xfrm>
              <a:off x="6199535" y="2431586"/>
              <a:ext cx="5092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b="1" i="1" dirty="0"/>
                <a:t>eller</a:t>
              </a:r>
              <a:endParaRPr lang="sv-SE" sz="1100" b="1" i="1" dirty="0"/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2ED6A60D-D187-6142-95D6-173A8F77EAF0}"/>
                </a:ext>
              </a:extLst>
            </p:cNvPr>
            <p:cNvSpPr txBox="1"/>
            <p:nvPr/>
          </p:nvSpPr>
          <p:spPr>
            <a:xfrm>
              <a:off x="5074111" y="1727063"/>
              <a:ext cx="23015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600" b="1" dirty="0"/>
                <a:t>Oseltamivirjämförelse</a:t>
              </a:r>
              <a:endParaRPr lang="sv-SE" sz="1500" b="1" dirty="0"/>
            </a:p>
          </p:txBody>
        </p:sp>
      </p:grpSp>
      <p:sp>
        <p:nvSpPr>
          <p:cNvPr id="110" name="Rounded Rectangle 109">
            <a:extLst>
              <a:ext uri="{FF2B5EF4-FFF2-40B4-BE49-F238E27FC236}">
                <a16:creationId xmlns:a16="http://schemas.microsoft.com/office/drawing/2014/main" id="{D408BB89-59C7-0D4C-97BE-80BEFDF28C77}"/>
              </a:ext>
            </a:extLst>
          </p:cNvPr>
          <p:cNvSpPr/>
          <p:nvPr/>
        </p:nvSpPr>
        <p:spPr>
          <a:xfrm>
            <a:off x="803537" y="4936222"/>
            <a:ext cx="10652251" cy="1888647"/>
          </a:xfrm>
          <a:prstGeom prst="roundRect">
            <a:avLst/>
          </a:prstGeom>
          <a:noFill/>
          <a:ln w="2222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B9053A9B-718A-EC42-B5E3-A8D50C67C0BC}"/>
              </a:ext>
            </a:extLst>
          </p:cNvPr>
          <p:cNvSpPr txBox="1"/>
          <p:nvPr/>
        </p:nvSpPr>
        <p:spPr>
          <a:xfrm>
            <a:off x="4413863" y="6493574"/>
            <a:ext cx="3728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Patienter med bekräftad INFLUENSA</a:t>
            </a:r>
          </a:p>
        </p:txBody>
      </p:sp>
      <p:pic>
        <p:nvPicPr>
          <p:cNvPr id="19" name="Picture 18" descr="Shape&#10;&#10;Description automatically generated with low confidence">
            <a:extLst>
              <a:ext uri="{FF2B5EF4-FFF2-40B4-BE49-F238E27FC236}">
                <a16:creationId xmlns:a16="http://schemas.microsoft.com/office/drawing/2014/main" id="{C6617597-64B1-3240-97B1-C1901F2A154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730" y="5143075"/>
            <a:ext cx="601261" cy="601261"/>
          </a:xfrm>
          <a:prstGeom prst="rect">
            <a:avLst/>
          </a:prstGeom>
        </p:spPr>
      </p:pic>
      <p:pic>
        <p:nvPicPr>
          <p:cNvPr id="115" name="Picture 114" descr="Shape&#10;&#10;Description automatically generated with low confidence">
            <a:extLst>
              <a:ext uri="{FF2B5EF4-FFF2-40B4-BE49-F238E27FC236}">
                <a16:creationId xmlns:a16="http://schemas.microsoft.com/office/drawing/2014/main" id="{F52B941E-08D5-6D4F-9994-B1282A12E41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2981" y="5141752"/>
            <a:ext cx="601261" cy="601261"/>
          </a:xfrm>
          <a:prstGeom prst="rect">
            <a:avLst/>
          </a:prstGeom>
        </p:spPr>
      </p:pic>
      <p:pic>
        <p:nvPicPr>
          <p:cNvPr id="116" name="Graphic 31" descr="Lungs with solid fill">
            <a:extLst>
              <a:ext uri="{FF2B5EF4-FFF2-40B4-BE49-F238E27FC236}">
                <a16:creationId xmlns:a16="http://schemas.microsoft.com/office/drawing/2014/main" id="{CFD11E2D-AD21-154F-B98A-16F4806B959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r:embed="rId3"/>
              </a:ext>
            </a:extLst>
          </a:blip>
          <a:stretch>
            <a:fillRect/>
          </a:stretch>
        </p:blipFill>
        <p:spPr>
          <a:xfrm>
            <a:off x="8033988" y="5097874"/>
            <a:ext cx="649602" cy="703876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4307603" y="1447823"/>
            <a:ext cx="3393651" cy="1415377"/>
            <a:chOff x="4336464" y="1608378"/>
            <a:chExt cx="3393651" cy="1415377"/>
          </a:xfrm>
        </p:grpSpPr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ADAD2F31-7492-F84D-9855-EF44F47A31BD}"/>
                </a:ext>
              </a:extLst>
            </p:cNvPr>
            <p:cNvGrpSpPr/>
            <p:nvPr/>
          </p:nvGrpSpPr>
          <p:grpSpPr>
            <a:xfrm>
              <a:off x="4336464" y="1608378"/>
              <a:ext cx="3393651" cy="1415377"/>
              <a:chOff x="849410" y="1566704"/>
              <a:chExt cx="3393651" cy="1415377"/>
            </a:xfrm>
          </p:grpSpPr>
          <p:sp>
            <p:nvSpPr>
              <p:cNvPr id="82" name="Rounded Rectangle 81">
                <a:extLst>
                  <a:ext uri="{FF2B5EF4-FFF2-40B4-BE49-F238E27FC236}">
                    <a16:creationId xmlns:a16="http://schemas.microsoft.com/office/drawing/2014/main" id="{9D5D6A46-844C-0E41-9615-6A6452BC651A}"/>
                  </a:ext>
                </a:extLst>
              </p:cNvPr>
              <p:cNvSpPr/>
              <p:nvPr/>
            </p:nvSpPr>
            <p:spPr>
              <a:xfrm>
                <a:off x="849410" y="1566704"/>
                <a:ext cx="3393651" cy="1415377"/>
              </a:xfrm>
              <a:prstGeom prst="roundRect">
                <a:avLst/>
              </a:prstGeom>
              <a:solidFill>
                <a:schemeClr val="accent6">
                  <a:lumMod val="75000"/>
                  <a:alpha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29" name="Rounded Rectangle 128">
                <a:extLst>
                  <a:ext uri="{FF2B5EF4-FFF2-40B4-BE49-F238E27FC236}">
                    <a16:creationId xmlns:a16="http://schemas.microsoft.com/office/drawing/2014/main" id="{1EFB7BF6-F1F2-E541-9082-F803C4A8CD0E}"/>
                  </a:ext>
                </a:extLst>
              </p:cNvPr>
              <p:cNvSpPr/>
              <p:nvPr/>
            </p:nvSpPr>
            <p:spPr>
              <a:xfrm>
                <a:off x="1538787" y="2264169"/>
                <a:ext cx="1116000" cy="648000"/>
              </a:xfrm>
              <a:prstGeom prst="roundRect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sv-SE" sz="1200" b="1" dirty="0">
                    <a:solidFill>
                      <a:schemeClr val="bg1"/>
                    </a:solidFill>
                  </a:rPr>
                  <a:t>Sotrovimab</a:t>
                </a:r>
                <a:endParaRPr lang="sv-SE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0" name="Rounded Rectangle 129">
                <a:extLst>
                  <a:ext uri="{FF2B5EF4-FFF2-40B4-BE49-F238E27FC236}">
                    <a16:creationId xmlns:a16="http://schemas.microsoft.com/office/drawing/2014/main" id="{7486FF0E-9F46-7B4C-9FB2-B176F4A0B138}"/>
                  </a:ext>
                </a:extLst>
              </p:cNvPr>
              <p:cNvSpPr/>
              <p:nvPr/>
            </p:nvSpPr>
            <p:spPr>
              <a:xfrm>
                <a:off x="3001044" y="2247029"/>
                <a:ext cx="1116208" cy="648000"/>
              </a:xfrm>
              <a:prstGeom prst="roundRect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sv-SE" sz="1200" b="1" dirty="0">
                    <a:solidFill>
                      <a:schemeClr val="bg1"/>
                    </a:solidFill>
                  </a:rPr>
                  <a:t>Standardvård utan sotrovimab</a:t>
                </a:r>
              </a:p>
            </p:txBody>
          </p:sp>
          <p:sp>
            <p:nvSpPr>
              <p:cNvPr id="131" name="Oval 130">
                <a:extLst>
                  <a:ext uri="{FF2B5EF4-FFF2-40B4-BE49-F238E27FC236}">
                    <a16:creationId xmlns:a16="http://schemas.microsoft.com/office/drawing/2014/main" id="{3FC0B548-4A6B-BC4B-9381-BB0B22669809}"/>
                  </a:ext>
                </a:extLst>
              </p:cNvPr>
              <p:cNvSpPr/>
              <p:nvPr/>
            </p:nvSpPr>
            <p:spPr>
              <a:xfrm>
                <a:off x="920825" y="2251362"/>
                <a:ext cx="560997" cy="550964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sv-SE" b="1" dirty="0"/>
                  <a:t>J</a:t>
                </a:r>
              </a:p>
            </p:txBody>
          </p:sp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1B0C20BD-204C-D74D-879B-296826D9D31F}"/>
                  </a:ext>
                </a:extLst>
              </p:cNvPr>
              <p:cNvSpPr txBox="1"/>
              <p:nvPr/>
            </p:nvSpPr>
            <p:spPr>
              <a:xfrm>
                <a:off x="2618660" y="2414677"/>
                <a:ext cx="5112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1200" b="1" i="1" dirty="0"/>
                  <a:t>eller</a:t>
                </a:r>
                <a:endParaRPr lang="sv-SE" sz="1100" b="1" i="1" dirty="0"/>
              </a:p>
            </p:txBody>
          </p:sp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id="{1C9C61F0-1ED7-5049-A2A7-AE7FAFF12F96}"/>
                  </a:ext>
                </a:extLst>
              </p:cNvPr>
              <p:cNvSpPr txBox="1"/>
              <p:nvPr/>
            </p:nvSpPr>
            <p:spPr>
              <a:xfrm>
                <a:off x="1489160" y="1700762"/>
                <a:ext cx="235046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1600" b="1" dirty="0"/>
                  <a:t>Sotrovimabjämförelse</a:t>
                </a:r>
              </a:p>
            </p:txBody>
          </p:sp>
        </p:grpSp>
        <p:pic>
          <p:nvPicPr>
            <p:cNvPr id="134" name="Picture 133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F52B941E-08D5-6D4F-9994-B1282A12E41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91893" y="1641461"/>
              <a:ext cx="601261" cy="601261"/>
            </a:xfrm>
            <a:prstGeom prst="rect">
              <a:avLst/>
            </a:prstGeom>
          </p:spPr>
        </p:pic>
      </p:grp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38B586F1-F3FA-8C47-9702-A236829F5589}"/>
              </a:ext>
            </a:extLst>
          </p:cNvPr>
          <p:cNvSpPr/>
          <p:nvPr/>
        </p:nvSpPr>
        <p:spPr>
          <a:xfrm>
            <a:off x="7833156" y="1390072"/>
            <a:ext cx="3622632" cy="1889226"/>
          </a:xfrm>
          <a:prstGeom prst="roundRect">
            <a:avLst/>
          </a:prstGeom>
          <a:noFill/>
          <a:ln w="2222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D82BCED-226B-0448-B8FC-891B5F6E3209}"/>
              </a:ext>
            </a:extLst>
          </p:cNvPr>
          <p:cNvSpPr txBox="1"/>
          <p:nvPr/>
        </p:nvSpPr>
        <p:spPr>
          <a:xfrm>
            <a:off x="7879345" y="2767104"/>
            <a:ext cx="3517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Patienter med samhällsförvärvad lunginflammation (utan misstänkt SARS-CoV-2/influensa/PCP/TBC)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7960889" y="1429068"/>
            <a:ext cx="3550350" cy="1420915"/>
            <a:chOff x="7960889" y="1429068"/>
            <a:chExt cx="3550350" cy="1420915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D8AFADE8-6D42-8141-AD4C-AE9A461943B3}"/>
                </a:ext>
              </a:extLst>
            </p:cNvPr>
            <p:cNvGrpSpPr/>
            <p:nvPr/>
          </p:nvGrpSpPr>
          <p:grpSpPr>
            <a:xfrm>
              <a:off x="7960889" y="1435183"/>
              <a:ext cx="3550350" cy="1414800"/>
              <a:chOff x="8003238" y="1576210"/>
              <a:chExt cx="3550350" cy="1414800"/>
            </a:xfrm>
          </p:grpSpPr>
          <p:sp>
            <p:nvSpPr>
              <p:cNvPr id="71" name="Rounded Rectangle 70">
                <a:extLst>
                  <a:ext uri="{FF2B5EF4-FFF2-40B4-BE49-F238E27FC236}">
                    <a16:creationId xmlns:a16="http://schemas.microsoft.com/office/drawing/2014/main" id="{83BAD84E-273B-D34E-8FCE-57CB4D80DBB1}"/>
                  </a:ext>
                </a:extLst>
              </p:cNvPr>
              <p:cNvSpPr/>
              <p:nvPr/>
            </p:nvSpPr>
            <p:spPr>
              <a:xfrm>
                <a:off x="8003238" y="1576210"/>
                <a:ext cx="3393651" cy="1414800"/>
              </a:xfrm>
              <a:prstGeom prst="roundRect">
                <a:avLst/>
              </a:prstGeom>
              <a:solidFill>
                <a:schemeClr val="accent1">
                  <a:lumMod val="75000"/>
                  <a:alpha val="3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2" name="Rounded Rectangle 71">
                <a:extLst>
                  <a:ext uri="{FF2B5EF4-FFF2-40B4-BE49-F238E27FC236}">
                    <a16:creationId xmlns:a16="http://schemas.microsoft.com/office/drawing/2014/main" id="{CD4C8879-9A8B-9743-80DA-1F684C8A8F64}"/>
                  </a:ext>
                </a:extLst>
              </p:cNvPr>
              <p:cNvSpPr/>
              <p:nvPr/>
            </p:nvSpPr>
            <p:spPr>
              <a:xfrm>
                <a:off x="8692614" y="2273674"/>
                <a:ext cx="1116000" cy="6480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sv-SE" sz="1200" b="1" dirty="0">
                    <a:solidFill>
                      <a:schemeClr val="bg1"/>
                    </a:solidFill>
                  </a:rPr>
                  <a:t>Dexametason</a:t>
                </a:r>
                <a:endParaRPr lang="sv-SE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3" name="Rounded Rectangle 72">
                <a:extLst>
                  <a:ext uri="{FF2B5EF4-FFF2-40B4-BE49-F238E27FC236}">
                    <a16:creationId xmlns:a16="http://schemas.microsoft.com/office/drawing/2014/main" id="{58EC706C-402F-CE45-BC22-6FC4D5FB6E15}"/>
                  </a:ext>
                </a:extLst>
              </p:cNvPr>
              <p:cNvSpPr/>
              <p:nvPr/>
            </p:nvSpPr>
            <p:spPr>
              <a:xfrm>
                <a:off x="10154872" y="2256534"/>
                <a:ext cx="1116208" cy="6480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sv-SE" sz="1200" b="1" dirty="0">
                    <a:solidFill>
                      <a:schemeClr val="bg1"/>
                    </a:solidFill>
                  </a:rPr>
                  <a:t>Standardvård utan kortikosteroider</a:t>
                </a:r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622B9BA5-372F-B84C-99F9-5E062FD54087}"/>
                  </a:ext>
                </a:extLst>
              </p:cNvPr>
              <p:cNvSpPr/>
              <p:nvPr/>
            </p:nvSpPr>
            <p:spPr>
              <a:xfrm>
                <a:off x="8074653" y="2260867"/>
                <a:ext cx="560997" cy="550964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sv-SE" b="1" dirty="0"/>
                  <a:t>M</a:t>
                </a:r>
              </a:p>
            </p:txBody>
          </p: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10968DC4-6CC1-714A-8E7F-F7B64C0FB3F3}"/>
                  </a:ext>
                </a:extLst>
              </p:cNvPr>
              <p:cNvSpPr txBox="1"/>
              <p:nvPr/>
            </p:nvSpPr>
            <p:spPr>
              <a:xfrm>
                <a:off x="9770700" y="2435333"/>
                <a:ext cx="561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1200" b="1" i="1" dirty="0"/>
                  <a:t>eller</a:t>
                </a:r>
                <a:endParaRPr lang="sv-SE" sz="1100" b="1" i="1" dirty="0"/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ECBA9FA1-20DC-A341-8CF4-2E97C762F7A3}"/>
                  </a:ext>
                </a:extLst>
              </p:cNvPr>
              <p:cNvSpPr txBox="1"/>
              <p:nvPr/>
            </p:nvSpPr>
            <p:spPr>
              <a:xfrm>
                <a:off x="8576816" y="1658721"/>
                <a:ext cx="29767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1400" b="1" dirty="0"/>
                  <a:t>Samhällsförvärvad lunginflammation (CAP) med kortikosteroidjämförelse</a:t>
                </a:r>
              </a:p>
            </p:txBody>
          </p:sp>
        </p:grpSp>
        <p:pic>
          <p:nvPicPr>
            <p:cNvPr id="78" name="Graphic 31" descr="Lungs with solid fill">
              <a:extLst>
                <a:ext uri="{FF2B5EF4-FFF2-40B4-BE49-F238E27FC236}">
                  <a16:creationId xmlns:a16="http://schemas.microsoft.com/office/drawing/2014/main" id="{CFD11E2D-AD21-154F-B98A-16F4806B959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r:embed="rId3"/>
                </a:ext>
              </a:extLst>
            </a:blip>
            <a:stretch>
              <a:fillRect/>
            </a:stretch>
          </p:blipFill>
          <p:spPr>
            <a:xfrm>
              <a:off x="7983206" y="1429068"/>
              <a:ext cx="649602" cy="703876"/>
            </a:xfrm>
            <a:prstGeom prst="rect">
              <a:avLst/>
            </a:prstGeom>
          </p:spPr>
        </p:pic>
      </p:grpSp>
      <p:sp>
        <p:nvSpPr>
          <p:cNvPr id="68" name="Right Arrow 67"/>
          <p:cNvSpPr/>
          <p:nvPr/>
        </p:nvSpPr>
        <p:spPr>
          <a:xfrm>
            <a:off x="868948" y="3274393"/>
            <a:ext cx="3600000" cy="1620000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75655" y="3797815"/>
            <a:ext cx="43048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/>
              <a:t>Insamlade baslinjedata, lämplighet fastställd</a:t>
            </a:r>
          </a:p>
          <a:p>
            <a:r>
              <a:rPr lang="sv-SE" sz="1400" b="1" dirty="0"/>
              <a:t>1:1 randomisering i varje lämplig jämförelse</a:t>
            </a:r>
          </a:p>
        </p:txBody>
      </p:sp>
      <p:sp>
        <p:nvSpPr>
          <p:cNvPr id="92" name="Right Arrow 91"/>
          <p:cNvSpPr/>
          <p:nvPr/>
        </p:nvSpPr>
        <p:spPr>
          <a:xfrm>
            <a:off x="7844142" y="3282142"/>
            <a:ext cx="3600000" cy="1620000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900325" y="3630854"/>
            <a:ext cx="4524389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/>
              <a:t>Resultat vid 28 dagar och 6 månader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300" b="1" dirty="0"/>
              <a:t>Dödlighet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300" b="1" dirty="0"/>
              <a:t>Tid till utskrivning av levande patient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300" b="1" dirty="0"/>
              <a:t>Progression till ventilation eller dödsfall</a:t>
            </a:r>
          </a:p>
        </p:txBody>
      </p:sp>
      <p:sp>
        <p:nvSpPr>
          <p:cNvPr id="83" name="Rounded Rectangle 82">
            <a:extLst>
              <a:ext uri="{FF2B5EF4-FFF2-40B4-BE49-F238E27FC236}">
                <a16:creationId xmlns:a16="http://schemas.microsoft.com/office/drawing/2014/main" id="{38B586F1-F3FA-8C47-9702-A236829F5589}"/>
              </a:ext>
            </a:extLst>
          </p:cNvPr>
          <p:cNvSpPr/>
          <p:nvPr/>
        </p:nvSpPr>
        <p:spPr>
          <a:xfrm>
            <a:off x="782859" y="1390072"/>
            <a:ext cx="6996366" cy="1889226"/>
          </a:xfrm>
          <a:prstGeom prst="roundRect">
            <a:avLst/>
          </a:prstGeom>
          <a:noFill/>
          <a:ln w="2222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079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960" y="4127"/>
            <a:ext cx="10515600" cy="1325563"/>
          </a:xfrm>
        </p:spPr>
        <p:txBody>
          <a:bodyPr/>
          <a:lstStyle/>
          <a:p>
            <a:r>
              <a:rPr lang="sv-SE" smtClean="0"/>
              <a:t>Förfaranden för RECOVERY-studien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41" y="1356360"/>
            <a:ext cx="7546596" cy="5669280"/>
          </a:xfrm>
        </p:spPr>
        <p:txBody>
          <a:bodyPr>
            <a:normAutofit fontScale="92500" lnSpcReduction="20000"/>
          </a:bodyPr>
          <a:lstStyle/>
          <a:p>
            <a:r>
              <a:rPr lang="sv-SE" sz="2200" dirty="0"/>
              <a:t>Skriftligt samtycke inhämtas från patienten eller juridiskt ombud</a:t>
            </a:r>
          </a:p>
          <a:p>
            <a:r>
              <a:rPr lang="sv-SE" sz="2200" dirty="0"/>
              <a:t>Baslinjedata anges på randomiseringswebbplatsen, inklusive lämplighet för varje behandlingsjämförelse</a:t>
            </a:r>
          </a:p>
          <a:p>
            <a:r>
              <a:rPr lang="sv-SE" sz="2200" dirty="0"/>
              <a:t>Patienter kan registreras i flera jämförelser samtidigt </a:t>
            </a:r>
          </a:p>
          <a:p>
            <a:r>
              <a:rPr lang="sv-SE" sz="2200" dirty="0"/>
              <a:t>Om patienten är olämplig för en behandling kan hen fortfarande randomiseras i andra jämförelser</a:t>
            </a:r>
          </a:p>
          <a:p>
            <a:pPr>
              <a:spcBef>
                <a:spcPts val="1800"/>
              </a:spcBef>
            </a:pPr>
            <a:r>
              <a:rPr lang="sv-SE" sz="2200" dirty="0"/>
              <a:t>Patienter tilldelas antingen till prövningsbehandlingen eller till vanlig vård utan prövningsbehandling (övrig vård förblir densamma)</a:t>
            </a:r>
          </a:p>
          <a:p>
            <a:r>
              <a:rPr lang="sv-SE" sz="2200" b="1" dirty="0"/>
              <a:t>Tilldelningar är oberoende</a:t>
            </a:r>
            <a:r>
              <a:rPr lang="sv-SE" sz="2200" dirty="0"/>
              <a:t> vilket innebär att en patient kan tilldelas alla, ingen eller en kombination av lämpliga behandlingar</a:t>
            </a:r>
          </a:p>
          <a:p>
            <a:pPr>
              <a:spcBef>
                <a:spcPts val="1800"/>
              </a:spcBef>
            </a:pPr>
            <a:r>
              <a:rPr lang="sv-SE" sz="2200" dirty="0"/>
              <a:t>Uppföljning använder OpenClinica elektroniska försökspersonsformulär (eCRF)</a:t>
            </a:r>
          </a:p>
          <a:p>
            <a:pPr lvl="1"/>
            <a:r>
              <a:rPr lang="sv-SE" sz="1900" dirty="0"/>
              <a:t>Data från journaler, utan prövningsspecifika mätningar (utöver provtagning från andningsvägar för utvalda regioner/jämförelser)</a:t>
            </a:r>
          </a:p>
          <a:p>
            <a:pPr lvl="1"/>
            <a:r>
              <a:rPr lang="sv-SE" sz="1900" dirty="0"/>
              <a:t>Primära/sekundära resultat samlas in vid dag 28 tillsammans med behandlingar som getts och viktiga säkerhetsresultat (t.ex. lever-/njurskada, anfall)</a:t>
            </a:r>
          </a:p>
          <a:p>
            <a:pPr lvl="1"/>
            <a:r>
              <a:rPr lang="sv-SE" sz="1900" dirty="0"/>
              <a:t>I vissa regioner kräver uppföljningen vid 28 dagar/6 månader ett telefonsamtal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r="30462"/>
          <a:stretch/>
        </p:blipFill>
        <p:spPr>
          <a:xfrm>
            <a:off x="7570737" y="1409700"/>
            <a:ext cx="4621263" cy="513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190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Sammanfattning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741" y="1597071"/>
            <a:ext cx="11177899" cy="4580078"/>
          </a:xfrm>
        </p:spPr>
        <p:txBody>
          <a:bodyPr>
            <a:normAutofit fontScale="92500" lnSpcReduction="20000"/>
          </a:bodyPr>
          <a:lstStyle/>
          <a:p>
            <a:r>
              <a:rPr lang="sv-SE" dirty="0" smtClean="0"/>
              <a:t>Bättre behandlingar behövs för att minska dödligheten hos patienter inlagda på sjukhus med pneumoni</a:t>
            </a:r>
          </a:p>
          <a:p>
            <a:endParaRPr lang="sv-SE" dirty="0"/>
          </a:p>
          <a:p>
            <a:r>
              <a:rPr lang="sv-SE" dirty="0" smtClean="0"/>
              <a:t>RECOVERY utvärderar för närvarande flera lovande behandlingar</a:t>
            </a:r>
          </a:p>
          <a:p>
            <a:endParaRPr lang="sv-SE" dirty="0"/>
          </a:p>
          <a:p>
            <a:r>
              <a:rPr lang="sv-SE" dirty="0" smtClean="0"/>
              <a:t>Som en adaptiv prövning kommer designen att fortsätta utvecklas när nya behandlingar läggs till och gamla behandlingar tas bort när resultat hittats</a:t>
            </a:r>
          </a:p>
          <a:p>
            <a:endParaRPr lang="sv-SE" dirty="0"/>
          </a:p>
          <a:p>
            <a:r>
              <a:rPr lang="sv-SE" dirty="0" smtClean="0"/>
              <a:t>RECOVERY-samarbetet har varit en stor framgång och inkluderar tusentals samarbetspartner vid hundratals sjukhus</a:t>
            </a:r>
          </a:p>
          <a:p>
            <a:endParaRPr lang="sv-SE" dirty="0"/>
          </a:p>
          <a:p>
            <a:r>
              <a:rPr lang="sv-SE" dirty="0" smtClean="0"/>
              <a:t>Vi hoppas kunna fortsätta välkomna nya samarbetspartner världen över!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1496905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7d6eaad8-f0eb-456a-874c-a999e8b65988"/>
</p:tagLst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E315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16FEED5D5053469AFB61F4CDE271DB" ma:contentTypeVersion="18" ma:contentTypeDescription="Create a new document." ma:contentTypeScope="" ma:versionID="3abab5b2bfc8b550b6a7c0fb3096d50d">
  <xsd:schema xmlns:xsd="http://www.w3.org/2001/XMLSchema" xmlns:xs="http://www.w3.org/2001/XMLSchema" xmlns:p="http://schemas.microsoft.com/office/2006/metadata/properties" xmlns:ns2="137f62fc-0309-469d-96f8-244e1f51aa13" xmlns:ns3="aca37e2d-a12b-47b7-9c3c-40d22df3b50a" targetNamespace="http://schemas.microsoft.com/office/2006/metadata/properties" ma:root="true" ma:fieldsID="2a0fc1677ac5988bc095db029d83c96f" ns2:_="" ns3:_="">
    <xsd:import namespace="137f62fc-0309-469d-96f8-244e1f51aa13"/>
    <xsd:import namespace="aca37e2d-a12b-47b7-9c3c-40d22df3b5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7f62fc-0309-469d-96f8-244e1f51aa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1eeb44a9-b924-44d0-8ed9-f8b504a4ba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a37e2d-a12b-47b7-9c3c-40d22df3b50a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bf63c6bd-ffe2-4ed4-86e9-cbc11843f189}" ma:internalName="TaxCatchAll" ma:showField="CatchAllData" ma:web="aca37e2d-a12b-47b7-9c3c-40d22df3b5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ca37e2d-a12b-47b7-9c3c-40d22df3b50a" xsi:nil="true"/>
    <lcf76f155ced4ddcb4097134ff3c332f xmlns="137f62fc-0309-469d-96f8-244e1f51aa1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A2729FF-E1F5-43DA-A95B-34B39733FEA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C9AC3C0-9E6F-4044-B763-7207D770054D}"/>
</file>

<file path=customXml/itemProps3.xml><?xml version="1.0" encoding="utf-8"?>
<ds:datastoreItem xmlns:ds="http://schemas.openxmlformats.org/officeDocument/2006/customXml" ds:itemID="{B412AD73-C1FD-49B0-ACF6-15D917CCBFA5}">
  <ds:schemaRefs>
    <ds:schemaRef ds:uri="http://schemas.microsoft.com/office/2006/metadata/properties"/>
    <ds:schemaRef ds:uri="http://purl.org/dc/terms/"/>
    <ds:schemaRef ds:uri="http://purl.org/dc/elements/1.1/"/>
    <ds:schemaRef ds:uri="http://purl.org/dc/dcmitype/"/>
    <ds:schemaRef ds:uri="http://schemas.openxmlformats.org/package/2006/metadata/core-properties"/>
    <ds:schemaRef ds:uri="137f62fc-0309-469d-96f8-244e1f51aa13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4084</TotalTime>
  <Words>458</Words>
  <Application>Microsoft Office PowerPoint</Application>
  <PresentationFormat>Widescreen</PresentationFormat>
  <Paragraphs>110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Mulish</vt:lpstr>
      <vt:lpstr>Calibri</vt:lpstr>
      <vt:lpstr>Arial</vt:lpstr>
      <vt:lpstr>Wingdings</vt:lpstr>
      <vt:lpstr>Office Theme</vt:lpstr>
      <vt:lpstr> RECOVERY-studien</vt:lpstr>
      <vt:lpstr>Bakgrund</vt:lpstr>
      <vt:lpstr>Bakgrund</vt:lpstr>
      <vt:lpstr>PowerPoint Presentation</vt:lpstr>
      <vt:lpstr>Kärnlämplighet för RECOVERY</vt:lpstr>
      <vt:lpstr>RECOVERY-design (jämförelser varierar efter region och kommer att ändras över tid – se aktuellt protokoll på webbplatsen)</vt:lpstr>
      <vt:lpstr>Förfaranden för RECOVERY-studien</vt:lpstr>
      <vt:lpstr>Sammanfattning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Randomised Evaluation of COVID-19 Therapies: the RECOVERY trial</dc:title>
  <dc:creator>Richard Haynes</dc:creator>
  <cp:lastModifiedBy>Nicolette van Neer</cp:lastModifiedBy>
  <cp:revision>130</cp:revision>
  <cp:lastPrinted>2020-03-18T19:42:16Z</cp:lastPrinted>
  <dcterms:created xsi:type="dcterms:W3CDTF">2020-03-14T13:47:38Z</dcterms:created>
  <dcterms:modified xsi:type="dcterms:W3CDTF">2024-12-23T17:35:29Z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0x0101006916FEED5D5053469AFB61F4CDE271DB</vt:lpwstr>
  </property>
</Properties>
</file>