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5" r:id="rId5"/>
    <p:sldId id="283" r:id="rId6"/>
    <p:sldId id="291" r:id="rId7"/>
    <p:sldId id="338" r:id="rId8"/>
    <p:sldId id="337" r:id="rId9"/>
    <p:sldId id="335" r:id="rId10"/>
    <p:sldId id="265" r:id="rId11"/>
    <p:sldId id="297" r:id="rId12"/>
  </p:sldIdLst>
  <p:sldSz cx="12192000" cy="6858000"/>
  <p:notesSz cx="6881813" cy="9661525"/>
  <p:embeddedFontLst>
    <p:embeddedFont>
      <p:font typeface="Mulish" panose="020B0604020202020204" charset="0"/>
      <p:regular r:id="rId15"/>
      <p:bold r:id="rId16"/>
      <p:italic r:id="rId17"/>
      <p:boldItalic r:id="rId18"/>
    </p:embeddedFont>
    <p:embeddedFont>
      <p:font typeface="Calibri" panose="020F0502020204030204" pitchFamily="34" charset="0"/>
      <p:regular r:id="rId19"/>
      <p:bold r:id="rId20"/>
      <p:italic r:id="rId21"/>
      <p:boldItalic r:id="rId22"/>
    </p:embeddedFont>
  </p:embeddedFontLst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3C61"/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123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7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25079-B1FA-462E-A452-44298198BC44}" type="datetimeFigureOut">
              <a:rPr lang="en-GB" smtClean="0"/>
              <a:t>23/12/2024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1346-2048-4300-8804-594020DACEF8}" type="slidenum">
              <a:rPr lang="en-GB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086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D77-45DE-4CF9-BE95-0F75365973B6}" type="datetimeFigureOut">
              <a:rPr lang="en-GB" smtClean="0"/>
              <a:t>23/12/2024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176D-839C-4CD8-8803-4392F3BD4A69}" type="slidenum">
              <a:rPr lang="en-GB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01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66F-4CDE-4600-89E4-4EAAC1D2ACB4}" type="slidenum">
              <a:rPr lang="en-US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190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37451"/>
            <a:ext cx="9144000" cy="1158033"/>
          </a:xfrm>
        </p:spPr>
        <p:txBody>
          <a:bodyPr>
            <a:noAutofit/>
          </a:bodyPr>
          <a:lstStyle/>
          <a:p>
            <a:r>
              <a:t/>
            </a:r>
            <a:br/>
            <a:r>
              <a:rPr lang="sv-SE" b="1" dirty="0">
                <a:solidFill>
                  <a:srgbClr val="9E3159"/>
                </a:solidFill>
                <a:latin typeface="+mn-lt"/>
              </a:rPr>
              <a:t>RECOVERY-studien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5476"/>
            <a:ext cx="9144000" cy="1655762"/>
          </a:xfrm>
        </p:spPr>
        <p:txBody>
          <a:bodyPr>
            <a:normAutofit/>
          </a:bodyPr>
          <a:lstStyle/>
          <a:p>
            <a:r>
              <a:rPr lang="sv-SE" sz="3200" b="1" dirty="0"/>
              <a:t>Prövningens bakgrund och översikt</a:t>
            </a:r>
          </a:p>
          <a:p>
            <a:endParaRPr lang="sv-SE" sz="2800" b="1" dirty="0"/>
          </a:p>
          <a:p>
            <a:r>
              <a:rPr lang="sv-SE" sz="2000" b="1" dirty="0">
                <a:solidFill>
                  <a:schemeClr val="bg1">
                    <a:lumMod val="50000"/>
                  </a:schemeClr>
                </a:solidFill>
              </a:rPr>
              <a:t>V3.0 2024-12-03</a:t>
            </a:r>
          </a:p>
          <a:p>
            <a:endParaRPr lang="sv-SE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sv-SE" smtClean="0"/>
              <a:t>Bakgrund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56" y="1572004"/>
            <a:ext cx="10957208" cy="4580078"/>
          </a:xfrm>
        </p:spPr>
        <p:txBody>
          <a:bodyPr>
            <a:normAutofit/>
          </a:bodyPr>
          <a:lstStyle/>
          <a:p>
            <a:r>
              <a:rPr lang="sv-SE" sz="2400" dirty="0"/>
              <a:t>SARS-CoV-2-pandemin orsakade omkring 20 miljoner dödsfall och globala störningar men har nu övergått till en endemisk fas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Covid-19-behandling utvecklades snabbt till följd av den omfattande bedömningen av potentiella behandlingar i stora randomiserade prövningar 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Vi vet mer om behandling av covid-19-pneumoni än om influensa- eller bakteriell pneumoni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Pneumoni kopplad till olika patogener förblir en av de viktigaste orsakerna för inläggning på sjukhus och dödsfall världen över (omkring 2,5 miljoner dödsfall/år)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1" y="1464680"/>
            <a:ext cx="11966899" cy="5073279"/>
          </a:xfrm>
        </p:spPr>
        <p:txBody>
          <a:bodyPr>
            <a:noAutofit/>
          </a:bodyPr>
          <a:lstStyle/>
          <a:p>
            <a:r>
              <a:rPr lang="sv-SE" sz="2400" dirty="0"/>
              <a:t>RECOVERY har varit den absolut största covid-19-behandlingsprövningen med nästan 50 000 sjukhuspatienter</a:t>
            </a:r>
          </a:p>
          <a:p>
            <a:pPr>
              <a:spcBef>
                <a:spcPts val="1800"/>
              </a:spcBef>
            </a:pPr>
            <a:r>
              <a:rPr lang="sv-SE" sz="2400" dirty="0"/>
              <a:t>Den har visat behovet av stora samarbetsprövningar för att identifiera eller utesluta givande behandlingseffekter</a:t>
            </a:r>
          </a:p>
          <a:p>
            <a:pPr>
              <a:spcBef>
                <a:spcPts val="1800"/>
              </a:spcBef>
            </a:pPr>
            <a:r>
              <a:rPr lang="sv-SE" sz="2400" dirty="0"/>
              <a:t>Prövningen har utvärderat &gt;12 covid-19-behandlingar som visar att:</a:t>
            </a:r>
          </a:p>
          <a:p>
            <a:pPr lvl="1">
              <a:spcBef>
                <a:spcPts val="600"/>
              </a:spcBef>
            </a:pPr>
            <a:r>
              <a:rPr lang="sv-SE" sz="2000" dirty="0"/>
              <a:t>Kortikosteroider, IL-6-hämmare, JAK-hämmare och neutraliserande monoklonala antikroppar är effektiva (i kombination minskar de risken för död med nästan hälften).</a:t>
            </a:r>
          </a:p>
          <a:p>
            <a:pPr lvl="1">
              <a:spcBef>
                <a:spcPts val="600"/>
              </a:spcBef>
            </a:pPr>
            <a:r>
              <a:rPr lang="sv-SE" sz="2000" dirty="0"/>
              <a:t>Men många ofta använda behandlingar har ingen givande effekt (t.ex. hydroxiklorokin, lopinavir, azitromycin och konvalescent plasma)</a:t>
            </a:r>
            <a:endParaRPr lang="sv-SE" sz="800" dirty="0"/>
          </a:p>
          <a:p>
            <a:pPr>
              <a:spcBef>
                <a:spcPts val="1800"/>
              </a:spcBef>
            </a:pPr>
            <a:r>
              <a:rPr lang="sv-SE" sz="2400" dirty="0"/>
              <a:t>RECOVERY har nu utvecklat en plattformsprövning som utvärderar behandlingar för andra orsaker av pneumoni, inklusive influensapneumoni och förmodad bakteriell samhällsförvärvad lunginflammation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sv-SE" smtClean="0"/>
              <a:t>Bakgrund</a:t>
            </a:r>
          </a:p>
        </p:txBody>
      </p:sp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different countries/regions&#10;&#10;Description automatically generated">
            <a:extLst>
              <a:ext uri="{FF2B5EF4-FFF2-40B4-BE49-F238E27FC236}">
                <a16:creationId xmlns:a16="http://schemas.microsoft.com/office/drawing/2014/main" id="{0883BFAB-C1F5-BB43-0FCC-CDE2F6B54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22" y="1493078"/>
            <a:ext cx="5586478" cy="42777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779AC7-291A-8C42-A422-00FE33014EF3}"/>
              </a:ext>
            </a:extLst>
          </p:cNvPr>
          <p:cNvSpPr txBox="1"/>
          <p:nvPr/>
        </p:nvSpPr>
        <p:spPr>
          <a:xfrm>
            <a:off x="498397" y="305317"/>
            <a:ext cx="11484952" cy="676947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r>
              <a:rPr lang="sv-SE" sz="3600" b="1" dirty="0">
                <a:solidFill>
                  <a:schemeClr val="bg1"/>
                </a:solidFill>
                <a:latin typeface="Mulish" pitchFamily="2" charset="0"/>
              </a:rPr>
              <a:t>RECOVERY-studien</a:t>
            </a:r>
            <a:endParaRPr lang="sv-SE" sz="3600" dirty="0">
              <a:solidFill>
                <a:schemeClr val="bg1"/>
              </a:solidFill>
              <a:latin typeface="Mulish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1493078"/>
            <a:ext cx="6975202" cy="3262270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sv-SE" sz="2400" dirty="0">
                <a:latin typeface="+mn-lt"/>
              </a:rPr>
              <a:t>Randomiserad, öppen, plattformsprövning för patienter inlagda på sjukhus med pneumoni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endParaRPr lang="sv-SE" sz="2400" dirty="0">
              <a:latin typeface="+mn-lt"/>
            </a:endParaRPr>
          </a:p>
          <a:p>
            <a:pPr marL="457200" indent="-45720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sv-SE" sz="2400" dirty="0">
                <a:latin typeface="+mn-lt"/>
              </a:rPr>
              <a:t>Startades i Storbritannien, pågår nu i 10 länder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sv-SE" sz="2400" b="1" dirty="0"/>
              <a:t>Strömlinjeformad design</a:t>
            </a:r>
            <a:r>
              <a:rPr lang="sv-SE" sz="2400" dirty="0"/>
              <a:t> – prövningsförfaranden och lämplighet är enkla för att minska bördan på sjukhuspersonalen och tillåta rekrytering av ett stort antal patienter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8425" y="6524357"/>
            <a:ext cx="205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latin typeface="+mn-lt"/>
              </a:rPr>
              <a:t>www.recoverytrial.net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4241764"/>
            <a:ext cx="8076354" cy="2015775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>
              <a:lnSpc>
                <a:spcPct val="150000"/>
              </a:lnSpc>
              <a:buClr>
                <a:srgbClr val="9E3159"/>
              </a:buClr>
            </a:pPr>
            <a:endParaRPr lang="sv-SE" sz="1000" dirty="0">
              <a:latin typeface="+mn-lt"/>
            </a:endParaRPr>
          </a:p>
          <a:p>
            <a:pPr marL="457200" indent="-457200" defTabSz="83185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  <a:tabLst>
                <a:tab pos="3228975" algn="l"/>
              </a:tabLst>
            </a:pPr>
            <a:r>
              <a:rPr lang="sv-SE" sz="2400" dirty="0">
                <a:latin typeface="+mn-lt"/>
              </a:rPr>
              <a:t>Primära resultat: </a:t>
            </a:r>
            <a:r>
              <a:rPr lang="en-US" sz="2400" dirty="0">
                <a:latin typeface="+mn-lt"/>
              </a:rPr>
              <a:t>		</a:t>
            </a:r>
            <a:r>
              <a:rPr lang="sv-SE" sz="2400" dirty="0">
                <a:latin typeface="+mn-lt"/>
              </a:rPr>
              <a:t>28-dagars dödlighet av alla orsaker</a:t>
            </a:r>
          </a:p>
          <a:p>
            <a:pPr marL="450850" indent="-450850" defTabSz="83185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sv-SE" sz="2400" dirty="0">
                <a:latin typeface="+mn-lt"/>
              </a:rPr>
              <a:t>Sekundära resultat: </a:t>
            </a:r>
            <a:r>
              <a:rPr lang="en-US" sz="2400" dirty="0">
                <a:latin typeface="+mn-lt"/>
              </a:rPr>
              <a:t>	</a:t>
            </a:r>
            <a:r>
              <a:rPr lang="sv-SE" sz="2400" dirty="0">
                <a:latin typeface="+mn-lt"/>
              </a:rPr>
              <a:t>i) Progression till ventilation/död</a:t>
            </a:r>
          </a:p>
          <a:p>
            <a:pPr defTabSz="831850">
              <a:buClr>
                <a:srgbClr val="9E3159"/>
              </a:buClr>
            </a:pPr>
            <a:r>
              <a:rPr lang="en-US" sz="2400" dirty="0">
                <a:latin typeface="+mn-lt"/>
              </a:rPr>
              <a:t>				</a:t>
            </a:r>
            <a:r>
              <a:rPr lang="sv-SE" sz="2400" dirty="0">
                <a:latin typeface="+mn-lt"/>
              </a:rPr>
              <a:t>ii) Tid till utskrivning från sjukhus </a:t>
            </a:r>
          </a:p>
          <a:p>
            <a:pPr defTabSz="831850">
              <a:buClr>
                <a:srgbClr val="9E3159"/>
              </a:buClr>
            </a:pPr>
            <a:r>
              <a:rPr lang="en-US" dirty="0" smtClean="0"/>
              <a:t>				</a:t>
            </a:r>
            <a:r>
              <a:rPr lang="sv-SE" dirty="0" smtClean="0"/>
              <a:t>    </a:t>
            </a:r>
            <a:r>
              <a:rPr lang="sv-SE" sz="2400" dirty="0">
                <a:latin typeface="+mn-lt"/>
              </a:rPr>
              <a:t>(primärt delad för influensa) </a:t>
            </a:r>
          </a:p>
        </p:txBody>
      </p:sp>
    </p:spTree>
    <p:extLst>
      <p:ext uri="{BB962C8B-B14F-4D97-AF65-F5344CB8AC3E}">
        <p14:creationId xmlns:p14="http://schemas.microsoft.com/office/powerpoint/2010/main" val="322207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sv-SE" sz="4000" dirty="0"/>
              <a:t>Kärnlämplighet för RECOVERY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379995"/>
            <a:ext cx="12140711" cy="5365580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v-SE" sz="2000" dirty="0"/>
              <a:t>Inskriven på sjukhus</a:t>
            </a:r>
            <a:endParaRPr lang="sv-SE" sz="7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v-SE" sz="2000" dirty="0"/>
              <a:t>Symtom på lunginflammation, t.ex.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sv-SE" sz="1800" dirty="0"/>
              <a:t>typiska symtom på en ny luftvägsinfektion (hosta, andnöd, feber osv.) och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sv-SE" sz="1800" dirty="0"/>
              <a:t>objektiva evidens på akut lungsjukdom (t.ex. röntgen/CT/ultraljudsförändringar, hypoxi eller klinisk undersökning) och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sv-SE" sz="1800" dirty="0"/>
              <a:t>alternativa orsaker som anses osannolika eller exkluderade (t.ex. hjärtsvikt)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sv-SE" sz="1800" i="1" dirty="0"/>
              <a:t>Dock är diagnosen klinisk enligt den behandlande läkarens bedömning (dessa kriterier är en vägledning)</a:t>
            </a:r>
            <a:endParaRPr lang="sv-SE" sz="700" i="1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sv-SE" sz="2000" dirty="0"/>
              <a:t>En av följande diagnoser: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sv-SE" sz="1800" dirty="0"/>
              <a:t>Bekräftad SARS-CoV-2-infektion (covid-19-jämförelser är inte öppna i EU)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sv-SE" sz="1800" dirty="0"/>
              <a:t>Bekräftad influensa A- eller B-infektion  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sv-SE" sz="1800" dirty="0"/>
              <a:t>Samhällsförvärvad lunginflammation med planerade antibiotika (utan misstänkt covid-19/influensa/PCP/TBC)</a:t>
            </a:r>
            <a:endParaRPr lang="sv-SE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sv-SE" sz="2000" dirty="0"/>
              <a:t>Ingen medicinsk historik som kan utsätta patienten för risk om hen deltar</a:t>
            </a:r>
            <a:endParaRPr lang="sv-SE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sv-SE" sz="2000" dirty="0"/>
              <a:t>Behandlande läkare anser inte att en specifik prövningsbehandling är indicerad eller kontraindicerad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2000" dirty="0"/>
              <a:t>Utanför Storbritannien måste deltagare vara ≥18 år (i Storbritannien är barn lämpliga för vissa jämförelser)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sv-SE" sz="2000" dirty="0"/>
              <a:t>Vissa jämförelser har ytterligare inklusionskriterier – se protokoll och relevant utbildning</a:t>
            </a:r>
          </a:p>
        </p:txBody>
      </p:sp>
    </p:spTree>
    <p:extLst>
      <p:ext uri="{BB962C8B-B14F-4D97-AF65-F5344CB8AC3E}">
        <p14:creationId xmlns:p14="http://schemas.microsoft.com/office/powerpoint/2010/main" val="385582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93" y="17551"/>
            <a:ext cx="8610976" cy="1325563"/>
          </a:xfrm>
        </p:spPr>
        <p:txBody>
          <a:bodyPr>
            <a:normAutofit fontScale="90000"/>
          </a:bodyPr>
          <a:lstStyle/>
          <a:p>
            <a:r>
              <a:rPr lang="sv-SE" sz="4000" dirty="0"/>
              <a:t>RECOVERY-design</a:t>
            </a:r>
            <a:r>
              <a:rPr dirty="0"/>
              <a:t/>
            </a:r>
            <a:br>
              <a:rPr dirty="0"/>
            </a:br>
            <a:r>
              <a:rPr lang="sv-SE" sz="3200" dirty="0"/>
              <a:t>(jämförelser varierar efter region och kommer att ändras över tid – se aktuellt protokoll på webbplatsen)</a:t>
            </a:r>
            <a:endParaRPr lang="sv-SE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sv-SE" sz="2000" b="1" dirty="0"/>
              <a:t>SJUKHUSPATIENTER MED PNEUMONI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v-SE" sz="2000" b="1" dirty="0"/>
              <a:t>ANALYS</a:t>
            </a:r>
            <a:endParaRPr lang="sv-SE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6600" b="1" dirty="0"/>
              <a:t>R</a:t>
            </a:r>
            <a:endParaRPr lang="sv-SE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/>
              <a:t>Patienter med bekräftad SARS-CoV-2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6" y="1432514"/>
            <a:ext cx="3516455" cy="1433785"/>
            <a:chOff x="4441699" y="1560294"/>
            <a:chExt cx="3485943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Högdos dexametason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576129" y="2252786"/>
              <a:ext cx="1126318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(standarddos kortikosteroider)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09121" y="2408993"/>
              <a:ext cx="475330" cy="2757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i="1" dirty="0"/>
                <a:t>eller</a:t>
              </a:r>
              <a:endParaRPr lang="sv-SE" sz="1600" b="1" i="1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0982" y="1572462"/>
              <a:ext cx="2926660" cy="52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Covid-19 med högdos kortikosteroidjämförelse (patienter på NIV eller IMV)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Dexametason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kortikosteroider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80325" y="2401880"/>
              <a:ext cx="4898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i="1" dirty="0"/>
                <a:t>eller</a:t>
              </a:r>
              <a:endParaRPr lang="sv-SE" sz="11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400" b="1" dirty="0"/>
                <a:t>Influensakortikosteroidjämförelse (patienter med hypoxi)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16871" y="2403526"/>
              <a:ext cx="6984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i="1" dirty="0"/>
                <a:t>eller</a:t>
              </a:r>
              <a:endParaRPr lang="sv-SE" sz="11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65520" y="1730503"/>
              <a:ext cx="2651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dirty="0"/>
                <a:t>Baloxavirjämförelse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sv-SE" sz="1200" b="1" dirty="0">
                  <a:solidFill>
                    <a:schemeClr val="bg1"/>
                  </a:solidFill>
                </a:rPr>
                <a:t>Standardvård utan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199535" y="2431586"/>
              <a:ext cx="5092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200" b="1" i="1" dirty="0"/>
                <a:t>eller</a:t>
              </a:r>
              <a:endParaRPr lang="sv-SE" sz="11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2706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600" b="1" dirty="0"/>
                <a:t>Oseltamivirjämförelse</a:t>
              </a:r>
              <a:endParaRPr lang="sv-SE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Patienter med bekräftad INFLUENSA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Sotrovimab</a:t>
                </a:r>
                <a:endParaRPr lang="sv-S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Standardvård utan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18660" y="2414677"/>
                <a:ext cx="5112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200" b="1" i="1" dirty="0"/>
                  <a:t>eller</a:t>
                </a:r>
                <a:endParaRPr lang="sv-SE" sz="11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9160" y="1700762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600" b="1" dirty="0"/>
                  <a:t>Sotrovimabjämförelse</a:t>
                </a:r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51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dirty="0"/>
              <a:t>Patienter med samhällsförvärvad lunginflammation (utan misstänkt SARS-CoV-2/influensa/PCP/TBC)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Dexametason</a:t>
                </a:r>
                <a:endParaRPr lang="sv-SE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sv-SE" sz="1200" b="1" dirty="0">
                    <a:solidFill>
                      <a:schemeClr val="bg1"/>
                    </a:solidFill>
                  </a:rPr>
                  <a:t>Standardvård utan kortikosteroider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70700" y="2435333"/>
                <a:ext cx="561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200" b="1" i="1" dirty="0"/>
                  <a:t>eller</a:t>
                </a:r>
                <a:endParaRPr lang="sv-SE" sz="11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58721"/>
                <a:ext cx="29767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1400" b="1" dirty="0"/>
                  <a:t>Samhällsförvärvad lunginflammation (CAP) med kortikosteroidjämförelse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:mc="http://schemas.openxmlformats.org/markup-compatibility/2006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5655" y="3797815"/>
            <a:ext cx="4304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Insamlade baslinjedata, lämplighet fastställd</a:t>
            </a:r>
          </a:p>
          <a:p>
            <a:r>
              <a:rPr lang="sv-SE" sz="1400" b="1" dirty="0"/>
              <a:t>1:1 randomisering i varje lämplig jämförelse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00325" y="3630854"/>
            <a:ext cx="45243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Resultat vid 28 dagar och 6 månader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Dödlighet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Tid till utskrivning av levande patient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300" b="1" dirty="0"/>
              <a:t>Progression till ventilation eller dödsfall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127"/>
            <a:ext cx="10515600" cy="1325563"/>
          </a:xfrm>
        </p:spPr>
        <p:txBody>
          <a:bodyPr/>
          <a:lstStyle/>
          <a:p>
            <a:r>
              <a:rPr lang="sv-SE" smtClean="0"/>
              <a:t>Förfaranden för RECOVERY-studien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1" y="1356360"/>
            <a:ext cx="7546596" cy="5669280"/>
          </a:xfrm>
        </p:spPr>
        <p:txBody>
          <a:bodyPr>
            <a:normAutofit fontScale="92500" lnSpcReduction="20000"/>
          </a:bodyPr>
          <a:lstStyle/>
          <a:p>
            <a:r>
              <a:rPr lang="sv-SE" sz="2200" dirty="0"/>
              <a:t>Skriftligt samtycke inhämtas från patienten eller juridiskt ombud</a:t>
            </a:r>
          </a:p>
          <a:p>
            <a:r>
              <a:rPr lang="sv-SE" sz="2200" dirty="0"/>
              <a:t>Baslinjedata anges på randomiseringswebbplatsen, inklusive lämplighet för varje behandlingsjämförelse</a:t>
            </a:r>
          </a:p>
          <a:p>
            <a:r>
              <a:rPr lang="sv-SE" sz="2200" dirty="0"/>
              <a:t>Patienter kan registreras i flera jämförelser samtidigt </a:t>
            </a:r>
          </a:p>
          <a:p>
            <a:r>
              <a:rPr lang="sv-SE" sz="2200" dirty="0"/>
              <a:t>Om patienten är olämplig för en behandling kan hen fortfarande randomiseras i andra jämförelser</a:t>
            </a:r>
          </a:p>
          <a:p>
            <a:pPr>
              <a:spcBef>
                <a:spcPts val="1800"/>
              </a:spcBef>
            </a:pPr>
            <a:r>
              <a:rPr lang="sv-SE" sz="2200" dirty="0"/>
              <a:t>Patienter tilldelas antingen till prövningsbehandlingen eller till vanlig vård utan prövningsbehandling (övrig vård förblir densamma)</a:t>
            </a:r>
          </a:p>
          <a:p>
            <a:r>
              <a:rPr lang="sv-SE" sz="2200" b="1" dirty="0"/>
              <a:t>Tilldelningar är oberoende</a:t>
            </a:r>
            <a:r>
              <a:rPr lang="sv-SE" sz="2200" dirty="0"/>
              <a:t> vilket innebär att en patient kan tilldelas alla, ingen eller en kombination av lämpliga behandlingar</a:t>
            </a:r>
          </a:p>
          <a:p>
            <a:pPr>
              <a:spcBef>
                <a:spcPts val="1800"/>
              </a:spcBef>
            </a:pPr>
            <a:r>
              <a:rPr lang="sv-SE" sz="2200" dirty="0"/>
              <a:t>Uppföljning använder OpenClinica elektroniska försökspersonsformulär (eCRF)</a:t>
            </a:r>
          </a:p>
          <a:p>
            <a:pPr lvl="1"/>
            <a:r>
              <a:rPr lang="sv-SE" sz="1900" dirty="0"/>
              <a:t>Data från journaler, utan prövningsspecifika mätningar (utöver provtagning från andningsvägar för utvalda regioner/jämförelser)</a:t>
            </a:r>
          </a:p>
          <a:p>
            <a:pPr lvl="1"/>
            <a:r>
              <a:rPr lang="sv-SE" sz="1900" dirty="0"/>
              <a:t>Primära/sekundära resultat samlas in vid dag 28 tillsammans med behandlingar som getts och viktiga säkerhetsresultat (t.ex. lever-/njurskada, anfall)</a:t>
            </a:r>
          </a:p>
          <a:p>
            <a:pPr lvl="1"/>
            <a:r>
              <a:rPr lang="sv-SE" sz="1900" dirty="0"/>
              <a:t>I vissa regioner kräver uppföljningen vid 28 dagar/6 månader ett telefonsamtal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30462"/>
          <a:stretch/>
        </p:blipFill>
        <p:spPr>
          <a:xfrm>
            <a:off x="7570737" y="1409700"/>
            <a:ext cx="4621263" cy="513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Sammanfattning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41" y="1597071"/>
            <a:ext cx="11177899" cy="4580078"/>
          </a:xfrm>
        </p:spPr>
        <p:txBody>
          <a:bodyPr>
            <a:normAutofit fontScale="92500" lnSpcReduction="20000"/>
          </a:bodyPr>
          <a:lstStyle/>
          <a:p>
            <a:r>
              <a:rPr lang="sv-SE" dirty="0" smtClean="0"/>
              <a:t>Bättre behandlingar behövs för att minska dödligheten hos patienter inlagda på sjukhus med pneumoni</a:t>
            </a:r>
          </a:p>
          <a:p>
            <a:endParaRPr lang="sv-SE" dirty="0"/>
          </a:p>
          <a:p>
            <a:r>
              <a:rPr lang="sv-SE" dirty="0" smtClean="0"/>
              <a:t>RECOVERY utvärderar för närvarande flera lovande behandlingar</a:t>
            </a:r>
          </a:p>
          <a:p>
            <a:endParaRPr lang="sv-SE" dirty="0"/>
          </a:p>
          <a:p>
            <a:r>
              <a:rPr lang="sv-SE" dirty="0" smtClean="0"/>
              <a:t>Som en adaptiv prövning kommer designen att fortsätta utvecklas när nya behandlingar läggs till och gamla behandlingar tas bort när resultat hittats</a:t>
            </a:r>
          </a:p>
          <a:p>
            <a:endParaRPr lang="sv-SE" dirty="0"/>
          </a:p>
          <a:p>
            <a:r>
              <a:rPr lang="sv-SE" dirty="0" smtClean="0"/>
              <a:t>RECOVERY-samarbetet har varit en stor framgång och inkluderar tusentals samarbetspartner vid hundratals sjukhus</a:t>
            </a:r>
          </a:p>
          <a:p>
            <a:endParaRPr lang="sv-SE" dirty="0"/>
          </a:p>
          <a:p>
            <a:r>
              <a:rPr lang="sv-SE" dirty="0" smtClean="0"/>
              <a:t>Vi hoppas kunna fortsätta välkomna nya samarbetspartner världen över!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d6eaad8-f0eb-456a-874c-a999e8b6598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9AC3C0-9E6F-4044-B763-7207D770054D}"/>
</file>

<file path=customXml/itemProps3.xml><?xml version="1.0" encoding="utf-8"?>
<ds:datastoreItem xmlns:ds="http://schemas.openxmlformats.org/officeDocument/2006/customXml" ds:itemID="{B412AD73-C1FD-49B0-ACF6-15D917CCBFA5}">
  <ds:schemaRefs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137f62fc-0309-469d-96f8-244e1f51aa13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4084</TotalTime>
  <Words>458</Words>
  <Application>Microsoft Office PowerPoint</Application>
  <PresentationFormat>Widescreen</PresentationFormat>
  <Paragraphs>110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Mulish</vt:lpstr>
      <vt:lpstr>Calibri</vt:lpstr>
      <vt:lpstr>Arial</vt:lpstr>
      <vt:lpstr>Wingdings</vt:lpstr>
      <vt:lpstr>Office Theme</vt:lpstr>
      <vt:lpstr> RECOVERY-studien</vt:lpstr>
      <vt:lpstr>Bakgrund</vt:lpstr>
      <vt:lpstr>Bakgrund</vt:lpstr>
      <vt:lpstr>PowerPoint Presentation</vt:lpstr>
      <vt:lpstr>Kärnlämplighet för RECOVERY</vt:lpstr>
      <vt:lpstr>RECOVERY-design (jämförelser varierar efter region och kommer att ändras över tid – se aktuellt protokoll på webbplatsen)</vt:lpstr>
      <vt:lpstr>Förfaranden för RECOVERY-studien</vt:lpstr>
      <vt:lpstr>Sammanfattning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Nicolette van Neer</cp:lastModifiedBy>
  <cp:revision>130</cp:revision>
  <cp:lastPrinted>2020-03-18T19:42:16Z</cp:lastPrinted>
  <dcterms:created xsi:type="dcterms:W3CDTF">2020-03-14T13:47:38Z</dcterms:created>
  <dcterms:modified xsi:type="dcterms:W3CDTF">2024-12-23T17:35:29Z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