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1"/>
  </p:notesMasterIdLst>
  <p:handoutMasterIdLst>
    <p:handoutMasterId r:id="rId32"/>
  </p:handoutMasterIdLst>
  <p:sldIdLst>
    <p:sldId id="285" r:id="rId5"/>
    <p:sldId id="340" r:id="rId6"/>
    <p:sldId id="286" r:id="rId7"/>
    <p:sldId id="288" r:id="rId8"/>
    <p:sldId id="293" r:id="rId9"/>
    <p:sldId id="337" r:id="rId10"/>
    <p:sldId id="319" r:id="rId11"/>
    <p:sldId id="320" r:id="rId12"/>
    <p:sldId id="292" r:id="rId13"/>
    <p:sldId id="299" r:id="rId14"/>
    <p:sldId id="297" r:id="rId15"/>
    <p:sldId id="338" r:id="rId16"/>
    <p:sldId id="336" r:id="rId17"/>
    <p:sldId id="301" r:id="rId18"/>
    <p:sldId id="317" r:id="rId19"/>
    <p:sldId id="321" r:id="rId20"/>
    <p:sldId id="339" r:id="rId21"/>
    <p:sldId id="326" r:id="rId22"/>
    <p:sldId id="325" r:id="rId23"/>
    <p:sldId id="328" r:id="rId24"/>
    <p:sldId id="327" r:id="rId25"/>
    <p:sldId id="329" r:id="rId26"/>
    <p:sldId id="330" r:id="rId27"/>
    <p:sldId id="331" r:id="rId28"/>
    <p:sldId id="341" r:id="rId29"/>
    <p:sldId id="342" r:id="rId30"/>
  </p:sldIdLst>
  <p:sldSz cx="12192000" cy="6858000"/>
  <p:notesSz cx="6881813" cy="96615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E31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5D56523-CE10-4DE2-B503-84F07B07C2C4}" v="35" dt="2024-12-04T12:15:45.14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99" autoAdjust="0"/>
    <p:restoredTop sz="94660"/>
  </p:normalViewPr>
  <p:slideViewPr>
    <p:cSldViewPr snapToGrid="0">
      <p:cViewPr varScale="1">
        <p:scale>
          <a:sx n="58" d="100"/>
          <a:sy n="58" d="100"/>
        </p:scale>
        <p:origin x="96" y="1290"/>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61" d="100"/>
          <a:sy n="61" d="100"/>
        </p:scale>
        <p:origin x="3168" y="3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913" cy="4841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97313" y="0"/>
            <a:ext cx="2982912" cy="484188"/>
          </a:xfrm>
          <a:prstGeom prst="rect">
            <a:avLst/>
          </a:prstGeom>
        </p:spPr>
        <p:txBody>
          <a:bodyPr vert="horz" lIns="91440" tIns="45720" rIns="91440" bIns="45720" rtlCol="0"/>
          <a:lstStyle>
            <a:lvl1pPr algn="r">
              <a:defRPr sz="1200"/>
            </a:lvl1pPr>
          </a:lstStyle>
          <a:p>
            <a:fld id="{07A89F33-88FA-4C31-8EE9-53BF7CE611CD}" type="datetimeFigureOut">
              <a:rPr lang="en-GB" smtClean="0"/>
              <a:t>09/12/2024</a:t>
            </a:fld>
            <a:endParaRPr lang="ro-RO"/>
          </a:p>
        </p:txBody>
      </p:sp>
      <p:sp>
        <p:nvSpPr>
          <p:cNvPr id="4" name="Footer Placeholder 3"/>
          <p:cNvSpPr>
            <a:spLocks noGrp="1"/>
          </p:cNvSpPr>
          <p:nvPr>
            <p:ph type="ftr" sz="quarter" idx="2"/>
          </p:nvPr>
        </p:nvSpPr>
        <p:spPr>
          <a:xfrm>
            <a:off x="0" y="9177338"/>
            <a:ext cx="2982913" cy="4841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97313" y="9177338"/>
            <a:ext cx="2982912" cy="484187"/>
          </a:xfrm>
          <a:prstGeom prst="rect">
            <a:avLst/>
          </a:prstGeom>
        </p:spPr>
        <p:txBody>
          <a:bodyPr vert="horz" lIns="91440" tIns="45720" rIns="91440" bIns="45720" rtlCol="0" anchor="b"/>
          <a:lstStyle>
            <a:lvl1pPr algn="r">
              <a:defRPr sz="1200"/>
            </a:lvl1pPr>
          </a:lstStyle>
          <a:p>
            <a:fld id="{801E312D-A67A-4254-BAD9-A34E7CF79F62}" type="slidenum">
              <a:rPr lang="en-GB" smtClean="0"/>
              <a:t>‹#›</a:t>
            </a:fld>
            <a:endParaRPr lang="ro-RO"/>
          </a:p>
        </p:txBody>
      </p:sp>
    </p:spTree>
    <p:extLst>
      <p:ext uri="{BB962C8B-B14F-4D97-AF65-F5344CB8AC3E}">
        <p14:creationId xmlns:p14="http://schemas.microsoft.com/office/powerpoint/2010/main" val="23890628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913" cy="4841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97313" y="0"/>
            <a:ext cx="2982912" cy="484188"/>
          </a:xfrm>
          <a:prstGeom prst="rect">
            <a:avLst/>
          </a:prstGeom>
        </p:spPr>
        <p:txBody>
          <a:bodyPr vert="horz" lIns="91440" tIns="45720" rIns="91440" bIns="45720" rtlCol="0"/>
          <a:lstStyle>
            <a:lvl1pPr algn="r">
              <a:defRPr sz="1200"/>
            </a:lvl1pPr>
          </a:lstStyle>
          <a:p>
            <a:fld id="{31150CEC-88BE-4E7C-8A2B-7B45E16C23DF}" type="datetimeFigureOut">
              <a:rPr lang="en-GB" smtClean="0"/>
              <a:t>09/12/2024</a:t>
            </a:fld>
            <a:endParaRPr lang="ro-RO" dirty="0"/>
          </a:p>
        </p:txBody>
      </p:sp>
      <p:sp>
        <p:nvSpPr>
          <p:cNvPr id="4" name="Slide Image Placeholder 3"/>
          <p:cNvSpPr>
            <a:spLocks noGrp="1" noRot="1" noChangeAspect="1"/>
          </p:cNvSpPr>
          <p:nvPr>
            <p:ph type="sldImg" idx="2"/>
          </p:nvPr>
        </p:nvSpPr>
        <p:spPr>
          <a:xfrm>
            <a:off x="544513" y="1208088"/>
            <a:ext cx="5794375" cy="3260725"/>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8975" y="4649788"/>
            <a:ext cx="5505450" cy="38036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177338"/>
            <a:ext cx="2982913" cy="4841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97313" y="9177338"/>
            <a:ext cx="2982912" cy="484187"/>
          </a:xfrm>
          <a:prstGeom prst="rect">
            <a:avLst/>
          </a:prstGeom>
        </p:spPr>
        <p:txBody>
          <a:bodyPr vert="horz" lIns="91440" tIns="45720" rIns="91440" bIns="45720" rtlCol="0" anchor="b"/>
          <a:lstStyle>
            <a:lvl1pPr algn="r">
              <a:defRPr sz="1200"/>
            </a:lvl1pPr>
          </a:lstStyle>
          <a:p>
            <a:fld id="{811C7653-B33C-4F75-9080-43DE5D58E600}" type="slidenum">
              <a:rPr lang="en-GB" smtClean="0"/>
              <a:t>‹#›</a:t>
            </a:fld>
            <a:endParaRPr lang="ro-RO" dirty="0"/>
          </a:p>
        </p:txBody>
      </p:sp>
    </p:spTree>
    <p:extLst>
      <p:ext uri="{BB962C8B-B14F-4D97-AF65-F5344CB8AC3E}">
        <p14:creationId xmlns:p14="http://schemas.microsoft.com/office/powerpoint/2010/main" val="33498595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901852"/>
            <a:ext cx="9144000" cy="2387600"/>
          </a:xfrm>
        </p:spPr>
        <p:txBody>
          <a:bodyPr anchor="b"/>
          <a:lstStyle>
            <a:lvl1pPr algn="ctr">
              <a:defRPr sz="6000">
                <a:solidFill>
                  <a:schemeClr val="tx1"/>
                </a:solidFill>
              </a:defRPr>
            </a:lvl1pPr>
          </a:lstStyle>
          <a:p>
            <a:r>
              <a:rPr lang="en-US" dirty="0"/>
              <a:t>Click to edit Master title style</a:t>
            </a:r>
            <a:endParaRPr lang="en-GB"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FACF49BA-76B6-44EE-BBED-300C86C8DDCC}" type="datetimeFigureOut">
              <a:rPr lang="en-GB" smtClean="0"/>
              <a:t>09/12/2024</a:t>
            </a:fld>
            <a:endParaRPr lang="en-GB" dirty="0"/>
          </a:p>
        </p:txBody>
      </p:sp>
      <p:sp>
        <p:nvSpPr>
          <p:cNvPr id="5" name="Footer Placeholder 4"/>
          <p:cNvSpPr>
            <a:spLocks noGrp="1"/>
          </p:cNvSpPr>
          <p:nvPr>
            <p:ph type="ftr" sz="quarter" idx="11"/>
          </p:nvPr>
        </p:nvSpPr>
        <p:spPr/>
        <p:txBody>
          <a:bodyPr/>
          <a:lstStyle/>
          <a:p>
            <a:r>
              <a:rPr lang="en-GB" dirty="0"/>
              <a:t>1</a:t>
            </a:r>
          </a:p>
        </p:txBody>
      </p:sp>
      <p:sp>
        <p:nvSpPr>
          <p:cNvPr id="6" name="Slide Number Placeholder 5"/>
          <p:cNvSpPr>
            <a:spLocks noGrp="1"/>
          </p:cNvSpPr>
          <p:nvPr>
            <p:ph type="sldNum" sz="quarter" idx="12"/>
          </p:nvPr>
        </p:nvSpPr>
        <p:spPr/>
        <p:txBody>
          <a:bodyPr/>
          <a:lstStyle>
            <a:lvl1pPr>
              <a:defRPr/>
            </a:lvl1pPr>
          </a:lstStyle>
          <a:p>
            <a:r>
              <a:rPr lang="en-GB" dirty="0"/>
              <a:t>1</a:t>
            </a:r>
          </a:p>
        </p:txBody>
      </p:sp>
    </p:spTree>
    <p:extLst>
      <p:ext uri="{BB962C8B-B14F-4D97-AF65-F5344CB8AC3E}">
        <p14:creationId xmlns:p14="http://schemas.microsoft.com/office/powerpoint/2010/main" val="33867232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ACF49BA-76B6-44EE-BBED-300C86C8DDCC}" type="datetimeFigureOut">
              <a:rPr lang="en-GB" smtClean="0"/>
              <a:t>09/12/2024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2C0CA23-4D8D-4670-B5DD-ACC4E2457EF3}" type="slidenum">
              <a:rPr lang="en-GB" smtClean="0"/>
              <a:t>‹#›</a:t>
            </a:fld>
            <a:endParaRPr lang="en-GB" dirty="0"/>
          </a:p>
        </p:txBody>
      </p:sp>
    </p:spTree>
    <p:extLst>
      <p:ext uri="{BB962C8B-B14F-4D97-AF65-F5344CB8AC3E}">
        <p14:creationId xmlns:p14="http://schemas.microsoft.com/office/powerpoint/2010/main" val="4799591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ACF49BA-76B6-44EE-BBED-300C86C8DDCC}" type="datetimeFigureOut">
              <a:rPr lang="en-GB" smtClean="0"/>
              <a:t>09/12/2024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2C0CA23-4D8D-4670-B5DD-ACC4E2457EF3}" type="slidenum">
              <a:rPr lang="en-GB" smtClean="0"/>
              <a:t>‹#›</a:t>
            </a:fld>
            <a:endParaRPr lang="en-GB" dirty="0"/>
          </a:p>
        </p:txBody>
      </p:sp>
    </p:spTree>
    <p:extLst>
      <p:ext uri="{BB962C8B-B14F-4D97-AF65-F5344CB8AC3E}">
        <p14:creationId xmlns:p14="http://schemas.microsoft.com/office/powerpoint/2010/main" val="14967219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4741"/>
            <a:ext cx="10515600" cy="1325563"/>
          </a:xfrm>
        </p:spPr>
        <p:txBody>
          <a:bodyPr/>
          <a:lstStyle>
            <a:lvl1pPr>
              <a:defRPr b="1">
                <a:solidFill>
                  <a:schemeClr val="bg1"/>
                </a:solidFill>
                <a:latin typeface="+mn-lt"/>
              </a:defRPr>
            </a:lvl1pPr>
          </a:lstStyle>
          <a:p>
            <a:r>
              <a:rPr lang="en-US" dirty="0"/>
              <a:t>Click to edit Master title style</a:t>
            </a:r>
            <a:endParaRPr lang="en-GB" dirty="0"/>
          </a:p>
        </p:txBody>
      </p:sp>
      <p:sp>
        <p:nvSpPr>
          <p:cNvPr id="3" name="Content Placeholder 2"/>
          <p:cNvSpPr>
            <a:spLocks noGrp="1"/>
          </p:cNvSpPr>
          <p:nvPr>
            <p:ph idx="1"/>
          </p:nvPr>
        </p:nvSpPr>
        <p:spPr>
          <a:xfrm>
            <a:off x="504201" y="1596885"/>
            <a:ext cx="11177899" cy="458007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p:txBody>
          <a:bodyPr/>
          <a:lstStyle/>
          <a:p>
            <a:fld id="{FACF49BA-76B6-44EE-BBED-300C86C8DDCC}" type="datetimeFigureOut">
              <a:rPr lang="en-GB" smtClean="0"/>
              <a:t>09/12/2024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2C0CA23-4D8D-4670-B5DD-ACC4E2457EF3}" type="slidenum">
              <a:rPr lang="en-GB" smtClean="0"/>
              <a:t>‹#›</a:t>
            </a:fld>
            <a:endParaRPr lang="en-GB" dirty="0"/>
          </a:p>
        </p:txBody>
      </p:sp>
    </p:spTree>
    <p:extLst>
      <p:ext uri="{BB962C8B-B14F-4D97-AF65-F5344CB8AC3E}">
        <p14:creationId xmlns:p14="http://schemas.microsoft.com/office/powerpoint/2010/main" val="26033848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normAutofit/>
          </a:bodyPr>
          <a:lstStyle>
            <a:lvl1pPr marL="0" indent="0">
              <a:buNone/>
              <a:defRPr sz="4000" b="1" cap="all" baseline="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FACF49BA-76B6-44EE-BBED-300C86C8DDCC}" type="datetimeFigureOut">
              <a:rPr lang="en-GB" smtClean="0"/>
              <a:t>09/12/2024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2C0CA23-4D8D-4670-B5DD-ACC4E2457EF3}" type="slidenum">
              <a:rPr lang="en-GB" smtClean="0"/>
              <a:t>‹#›</a:t>
            </a:fld>
            <a:endParaRPr lang="en-GB" dirty="0"/>
          </a:p>
        </p:txBody>
      </p:sp>
    </p:spTree>
    <p:extLst>
      <p:ext uri="{BB962C8B-B14F-4D97-AF65-F5344CB8AC3E}">
        <p14:creationId xmlns:p14="http://schemas.microsoft.com/office/powerpoint/2010/main" val="20065430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FACF49BA-76B6-44EE-BBED-300C86C8DDCC}" type="datetimeFigureOut">
              <a:rPr lang="en-GB" smtClean="0"/>
              <a:t>09/12/2024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2C0CA23-4D8D-4670-B5DD-ACC4E2457EF3}" type="slidenum">
              <a:rPr lang="en-GB" smtClean="0"/>
              <a:t>‹#›</a:t>
            </a:fld>
            <a:endParaRPr lang="en-GB" dirty="0"/>
          </a:p>
        </p:txBody>
      </p:sp>
    </p:spTree>
    <p:extLst>
      <p:ext uri="{BB962C8B-B14F-4D97-AF65-F5344CB8AC3E}">
        <p14:creationId xmlns:p14="http://schemas.microsoft.com/office/powerpoint/2010/main" val="17569272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FACF49BA-76B6-44EE-BBED-300C86C8DDCC}" type="datetimeFigureOut">
              <a:rPr lang="en-GB" smtClean="0"/>
              <a:t>09/12/2024</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42C0CA23-4D8D-4670-B5DD-ACC4E2457EF3}" type="slidenum">
              <a:rPr lang="en-GB" smtClean="0"/>
              <a:t>‹#›</a:t>
            </a:fld>
            <a:endParaRPr lang="en-GB" dirty="0"/>
          </a:p>
        </p:txBody>
      </p:sp>
    </p:spTree>
    <p:extLst>
      <p:ext uri="{BB962C8B-B14F-4D97-AF65-F5344CB8AC3E}">
        <p14:creationId xmlns:p14="http://schemas.microsoft.com/office/powerpoint/2010/main" val="39459574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FACF49BA-76B6-44EE-BBED-300C86C8DDCC}" type="datetimeFigureOut">
              <a:rPr lang="en-GB" smtClean="0"/>
              <a:t>09/12/2024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42C0CA23-4D8D-4670-B5DD-ACC4E2457EF3}" type="slidenum">
              <a:rPr lang="en-GB" smtClean="0"/>
              <a:t>‹#›</a:t>
            </a:fld>
            <a:endParaRPr lang="en-GB" dirty="0"/>
          </a:p>
        </p:txBody>
      </p:sp>
    </p:spTree>
    <p:extLst>
      <p:ext uri="{BB962C8B-B14F-4D97-AF65-F5344CB8AC3E}">
        <p14:creationId xmlns:p14="http://schemas.microsoft.com/office/powerpoint/2010/main" val="36341643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CF49BA-76B6-44EE-BBED-300C86C8DDCC}" type="datetimeFigureOut">
              <a:rPr lang="en-GB" smtClean="0"/>
              <a:t>09/12/2024</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42C0CA23-4D8D-4670-B5DD-ACC4E2457EF3}" type="slidenum">
              <a:rPr lang="en-GB" smtClean="0"/>
              <a:t>‹#›</a:t>
            </a:fld>
            <a:endParaRPr lang="en-GB" dirty="0"/>
          </a:p>
        </p:txBody>
      </p:sp>
    </p:spTree>
    <p:extLst>
      <p:ext uri="{BB962C8B-B14F-4D97-AF65-F5344CB8AC3E}">
        <p14:creationId xmlns:p14="http://schemas.microsoft.com/office/powerpoint/2010/main" val="12242253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ACF49BA-76B6-44EE-BBED-300C86C8DDCC}" type="datetimeFigureOut">
              <a:rPr lang="en-GB" smtClean="0"/>
              <a:t>09/12/2024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2C0CA23-4D8D-4670-B5DD-ACC4E2457EF3}" type="slidenum">
              <a:rPr lang="en-GB" smtClean="0"/>
              <a:t>‹#›</a:t>
            </a:fld>
            <a:endParaRPr lang="en-GB" dirty="0"/>
          </a:p>
        </p:txBody>
      </p:sp>
    </p:spTree>
    <p:extLst>
      <p:ext uri="{BB962C8B-B14F-4D97-AF65-F5344CB8AC3E}">
        <p14:creationId xmlns:p14="http://schemas.microsoft.com/office/powerpoint/2010/main" val="32140228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ACF49BA-76B6-44EE-BBED-300C86C8DDCC}" type="datetimeFigureOut">
              <a:rPr lang="en-GB" smtClean="0"/>
              <a:t>09/12/2024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2C0CA23-4D8D-4670-B5DD-ACC4E2457EF3}" type="slidenum">
              <a:rPr lang="en-GB" smtClean="0"/>
              <a:t>‹#›</a:t>
            </a:fld>
            <a:endParaRPr lang="en-GB" dirty="0"/>
          </a:p>
        </p:txBody>
      </p:sp>
    </p:spTree>
    <p:extLst>
      <p:ext uri="{BB962C8B-B14F-4D97-AF65-F5344CB8AC3E}">
        <p14:creationId xmlns:p14="http://schemas.microsoft.com/office/powerpoint/2010/main" val="2918934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12192000" cy="1340304"/>
          </a:xfrm>
          <a:prstGeom prst="rect">
            <a:avLst/>
          </a:prstGeom>
          <a:solidFill>
            <a:srgbClr val="9E3159"/>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dirty="0"/>
          </a:p>
        </p:txBody>
      </p:sp>
      <p:sp>
        <p:nvSpPr>
          <p:cNvPr id="2" name="Title Placeholder 1"/>
          <p:cNvSpPr>
            <a:spLocks noGrp="1"/>
          </p:cNvSpPr>
          <p:nvPr>
            <p:ph type="title"/>
          </p:nvPr>
        </p:nvSpPr>
        <p:spPr>
          <a:xfrm>
            <a:off x="838200" y="7370"/>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CF49BA-76B6-44EE-BBED-300C86C8DDCC}" type="datetimeFigureOut">
              <a:rPr lang="en-GB" smtClean="0"/>
              <a:t>09/12/2024</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C0CA23-4D8D-4670-B5DD-ACC4E2457EF3}" type="slidenum">
              <a:rPr lang="en-GB" smtClean="0"/>
              <a:t>‹#›</a:t>
            </a:fld>
            <a:endParaRPr lang="en-GB" dirty="0"/>
          </a:p>
        </p:txBody>
      </p:sp>
      <p:pic>
        <p:nvPicPr>
          <p:cNvPr id="8" name="Picture 7" descr="A picture containing drawing&#10;&#10;Description automatically generated">
            <a:extLst>
              <a:ext uri="{FF2B5EF4-FFF2-40B4-BE49-F238E27FC236}">
                <a16:creationId xmlns:a16="http://schemas.microsoft.com/office/drawing/2014/main" id="{D0CC1E02-2C9F-4010-9C00-8B42EAD64238}"/>
              </a:ext>
            </a:extLst>
          </p:cNvPr>
          <p:cNvPicPr>
            <a:picLocks noChangeAspect="1"/>
          </p:cNvPicPr>
          <p:nvPr userDrawn="1"/>
        </p:nvPicPr>
        <p:blipFill rotWithShape="1">
          <a:blip r:embed="rId13" cstate="print">
            <a:extLst>
              <a:ext uri="{28A0092B-C50C-407E-A947-70E740481C1C}">
                <a14:useLocalDpi xmlns:a14="http://schemas.microsoft.com/office/drawing/2010/main" val="0"/>
              </a:ext>
            </a:extLst>
          </a:blip>
          <a:srcRect b="23645"/>
          <a:stretch/>
        </p:blipFill>
        <p:spPr>
          <a:xfrm>
            <a:off x="8581049" y="165100"/>
            <a:ext cx="2880360" cy="686547"/>
          </a:xfrm>
          <a:prstGeom prst="rect">
            <a:avLst/>
          </a:prstGeom>
        </p:spPr>
      </p:pic>
    </p:spTree>
    <p:extLst>
      <p:ext uri="{BB962C8B-B14F-4D97-AF65-F5344CB8AC3E}">
        <p14:creationId xmlns:p14="http://schemas.microsoft.com/office/powerpoint/2010/main" val="37645353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1" kern="1200">
          <a:solidFill>
            <a:schemeClr val="bg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mailto:recovery@ecraid.eu"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www.recovery.net/"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mailto:recoverytrial@ndph.ox.ac.uk"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npeu.openclinica.io/"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386208"/>
            <a:ext cx="9144000" cy="1102986"/>
          </a:xfrm>
        </p:spPr>
        <p:txBody>
          <a:bodyPr>
            <a:normAutofit fontScale="90000"/>
          </a:bodyPr>
          <a:lstStyle/>
          <a:p>
            <a:r>
              <a:t/>
            </a:r>
            <a:br/>
            <a:r>
              <a:rPr lang="ro-RO" b="1" dirty="0">
                <a:solidFill>
                  <a:srgbClr val="9E3159"/>
                </a:solidFill>
                <a:latin typeface="+mn-lt"/>
              </a:rPr>
              <a:t>Studiul RECOVERY</a:t>
            </a:r>
          </a:p>
        </p:txBody>
      </p:sp>
      <p:sp>
        <p:nvSpPr>
          <p:cNvPr id="3" name="Subtitle 2"/>
          <p:cNvSpPr>
            <a:spLocks noGrp="1"/>
          </p:cNvSpPr>
          <p:nvPr>
            <p:ph type="subTitle" idx="1"/>
          </p:nvPr>
        </p:nvSpPr>
        <p:spPr>
          <a:xfrm>
            <a:off x="1588008" y="4342194"/>
            <a:ext cx="9144000" cy="1655762"/>
          </a:xfrm>
        </p:spPr>
        <p:txBody>
          <a:bodyPr vert="horz" lIns="91440" tIns="45720" rIns="91440" bIns="45720" rtlCol="0" anchor="t">
            <a:normAutofit/>
          </a:bodyPr>
          <a:lstStyle/>
          <a:p>
            <a:r>
              <a:rPr lang="ro-RO" sz="3200" b="1" dirty="0"/>
              <a:t>Instructaj privind monitorizarea în UE</a:t>
            </a:r>
          </a:p>
          <a:p>
            <a:endParaRPr lang="ro-RO" b="1" dirty="0"/>
          </a:p>
          <a:p>
            <a:r>
              <a:rPr lang="ro-RO" sz="2000" b="1" dirty="0">
                <a:solidFill>
                  <a:schemeClr val="bg1">
                    <a:lumMod val="50000"/>
                  </a:schemeClr>
                </a:solidFill>
              </a:rPr>
              <a:t>V2.0 2024-12-03</a:t>
            </a:r>
            <a:endParaRPr lang="ro-RO" sz="2000" b="1" dirty="0">
              <a:solidFill>
                <a:schemeClr val="bg1">
                  <a:lumMod val="50000"/>
                </a:schemeClr>
              </a:solidFill>
              <a:ea typeface="Calibri"/>
              <a:cs typeface="Calibri"/>
            </a:endParaRPr>
          </a:p>
        </p:txBody>
      </p:sp>
    </p:spTree>
    <p:extLst>
      <p:ext uri="{BB962C8B-B14F-4D97-AF65-F5344CB8AC3E}">
        <p14:creationId xmlns:p14="http://schemas.microsoft.com/office/powerpoint/2010/main" val="10481019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09F5EA-4FFB-42AD-B9A4-FD8205757EE3}"/>
              </a:ext>
            </a:extLst>
          </p:cNvPr>
          <p:cNvSpPr>
            <a:spLocks noGrp="1"/>
          </p:cNvSpPr>
          <p:nvPr>
            <p:ph type="title"/>
          </p:nvPr>
        </p:nvSpPr>
        <p:spPr/>
        <p:txBody>
          <a:bodyPr/>
          <a:lstStyle/>
          <a:p>
            <a:r>
              <a:rPr lang="ro-RO" smtClean="0"/>
              <a:t>Identificarea participantului</a:t>
            </a:r>
          </a:p>
        </p:txBody>
      </p:sp>
      <p:sp>
        <p:nvSpPr>
          <p:cNvPr id="3" name="Rectangle 2"/>
          <p:cNvSpPr/>
          <p:nvPr/>
        </p:nvSpPr>
        <p:spPr>
          <a:xfrm>
            <a:off x="6536683" y="1701235"/>
            <a:ext cx="5450269" cy="2642070"/>
          </a:xfrm>
          <a:prstGeom prst="rect">
            <a:avLst/>
          </a:prstGeom>
        </p:spPr>
        <p:txBody>
          <a:bodyPr wrap="square">
            <a:spAutoFit/>
          </a:bodyPr>
          <a:lstStyle/>
          <a:p>
            <a:pPr>
              <a:lnSpc>
                <a:spcPct val="107000"/>
              </a:lnSpc>
              <a:spcAft>
                <a:spcPts val="800"/>
              </a:spcAft>
            </a:pPr>
            <a:r>
              <a:rPr lang="ro-RO" sz="2600" dirty="0">
                <a:latin typeface="Calibri" panose="020F0502020204030204" pitchFamily="34" charset="0"/>
              </a:rPr>
              <a:t>Dacă este necesar, puteți confirma ID-ul participantului printând datele de randomizare sau conectându-vă la site-ul de randomizare și făcând clic pe „View recent recruitment list” (vedeți lista recrutărilor recente)</a:t>
            </a:r>
          </a:p>
        </p:txBody>
      </p:sp>
      <p:sp>
        <p:nvSpPr>
          <p:cNvPr id="11" name="TextBox 10"/>
          <p:cNvSpPr txBox="1"/>
          <p:nvPr/>
        </p:nvSpPr>
        <p:spPr>
          <a:xfrm>
            <a:off x="5350379" y="5216515"/>
            <a:ext cx="2241377" cy="923330"/>
          </a:xfrm>
          <a:prstGeom prst="rect">
            <a:avLst/>
          </a:prstGeom>
          <a:noFill/>
        </p:spPr>
        <p:txBody>
          <a:bodyPr wrap="square" rtlCol="0">
            <a:spAutoFit/>
          </a:bodyPr>
          <a:lstStyle/>
          <a:p>
            <a:r>
              <a:rPr lang="ro-RO" smtClean="0"/>
              <a:t>Lista recrutărilor recente pe site-ul de randomizare</a:t>
            </a:r>
          </a:p>
        </p:txBody>
      </p:sp>
      <p:pic>
        <p:nvPicPr>
          <p:cNvPr id="4" name="Picture 3"/>
          <p:cNvPicPr>
            <a:picLocks noChangeAspect="1"/>
          </p:cNvPicPr>
          <p:nvPr/>
        </p:nvPicPr>
        <p:blipFill>
          <a:blip r:embed="rId2"/>
          <a:stretch>
            <a:fillRect/>
          </a:stretch>
        </p:blipFill>
        <p:spPr>
          <a:xfrm>
            <a:off x="341033" y="1445386"/>
            <a:ext cx="3640398" cy="3668012"/>
          </a:xfrm>
          <a:prstGeom prst="rect">
            <a:avLst/>
          </a:prstGeom>
          <a:ln>
            <a:solidFill>
              <a:schemeClr val="tx1"/>
            </a:solidFill>
          </a:ln>
        </p:spPr>
      </p:pic>
      <p:pic>
        <p:nvPicPr>
          <p:cNvPr id="6" name="Picture 5"/>
          <p:cNvPicPr>
            <a:picLocks noChangeAspect="1"/>
          </p:cNvPicPr>
          <p:nvPr/>
        </p:nvPicPr>
        <p:blipFill rotWithShape="1">
          <a:blip r:embed="rId3"/>
          <a:srcRect t="2107" b="30477"/>
          <a:stretch/>
        </p:blipFill>
        <p:spPr>
          <a:xfrm>
            <a:off x="156800" y="4583201"/>
            <a:ext cx="5193579" cy="2065020"/>
          </a:xfrm>
          <a:prstGeom prst="rect">
            <a:avLst/>
          </a:prstGeom>
          <a:ln>
            <a:solidFill>
              <a:schemeClr val="tx1"/>
            </a:solidFill>
          </a:ln>
        </p:spPr>
      </p:pic>
      <p:sp>
        <p:nvSpPr>
          <p:cNvPr id="10" name="TextBox 9"/>
          <p:cNvSpPr txBox="1"/>
          <p:nvPr/>
        </p:nvSpPr>
        <p:spPr>
          <a:xfrm>
            <a:off x="4017933" y="2356062"/>
            <a:ext cx="1903090" cy="923330"/>
          </a:xfrm>
          <a:prstGeom prst="rect">
            <a:avLst/>
          </a:prstGeom>
          <a:noFill/>
        </p:spPr>
        <p:txBody>
          <a:bodyPr wrap="square" rtlCol="0">
            <a:spAutoFit/>
          </a:bodyPr>
          <a:lstStyle/>
          <a:p>
            <a:r>
              <a:rPr lang="ro-RO" smtClean="0"/>
              <a:t>Variantă printată a datelor de randomizare</a:t>
            </a:r>
          </a:p>
        </p:txBody>
      </p:sp>
    </p:spTree>
    <p:extLst>
      <p:ext uri="{BB962C8B-B14F-4D97-AF65-F5344CB8AC3E}">
        <p14:creationId xmlns:p14="http://schemas.microsoft.com/office/powerpoint/2010/main" val="16323176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234036" y="1839723"/>
            <a:ext cx="6753785" cy="4538201"/>
          </a:xfrm>
          <a:prstGeom prst="rect">
            <a:avLst/>
          </a:prstGeom>
        </p:spPr>
      </p:pic>
      <p:sp>
        <p:nvSpPr>
          <p:cNvPr id="2" name="Title 1">
            <a:extLst>
              <a:ext uri="{FF2B5EF4-FFF2-40B4-BE49-F238E27FC236}">
                <a16:creationId xmlns:a16="http://schemas.microsoft.com/office/drawing/2014/main" id="{4F5FCFB4-5898-40FE-BF87-683AC4BDFE3C}"/>
              </a:ext>
            </a:extLst>
          </p:cNvPr>
          <p:cNvSpPr>
            <a:spLocks noGrp="1"/>
          </p:cNvSpPr>
          <p:nvPr>
            <p:ph type="title"/>
          </p:nvPr>
        </p:nvSpPr>
        <p:spPr/>
        <p:txBody>
          <a:bodyPr/>
          <a:lstStyle/>
          <a:p>
            <a:r>
              <a:rPr lang="ro-RO" smtClean="0"/>
              <a:t>Evidențele participantului</a:t>
            </a:r>
          </a:p>
        </p:txBody>
      </p:sp>
      <p:sp>
        <p:nvSpPr>
          <p:cNvPr id="4" name="TextBox 3"/>
          <p:cNvSpPr txBox="1"/>
          <p:nvPr/>
        </p:nvSpPr>
        <p:spPr>
          <a:xfrm>
            <a:off x="7208801" y="1694534"/>
            <a:ext cx="4625059" cy="2246769"/>
          </a:xfrm>
          <a:prstGeom prst="rect">
            <a:avLst/>
          </a:prstGeom>
          <a:noFill/>
        </p:spPr>
        <p:txBody>
          <a:bodyPr wrap="square" rtlCol="0">
            <a:spAutoFit/>
          </a:bodyPr>
          <a:lstStyle/>
          <a:p>
            <a:r>
              <a:rPr lang="ro-RO" sz="2000" dirty="0"/>
              <a:t>În evidențele participantului veți vedea o listă a CRF-urilor care au fost create</a:t>
            </a:r>
          </a:p>
          <a:p>
            <a:endParaRPr lang="ro-RO" sz="2000" dirty="0"/>
          </a:p>
          <a:p>
            <a:r>
              <a:rPr lang="ro-RO" sz="2000" dirty="0"/>
              <a:t>Se creează un formular de monitorizare necompletat de îndată ce participantul este randomizat, dar acest formular nu trebuie completat până în ziua 28</a:t>
            </a:r>
          </a:p>
          <a:p>
            <a:endParaRPr lang="ro-RO" sz="2000" dirty="0"/>
          </a:p>
        </p:txBody>
      </p:sp>
      <p:sp>
        <p:nvSpPr>
          <p:cNvPr id="7" name="Oval 6"/>
          <p:cNvSpPr/>
          <p:nvPr/>
        </p:nvSpPr>
        <p:spPr>
          <a:xfrm>
            <a:off x="1198724" y="4343884"/>
            <a:ext cx="889156" cy="47957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9" name="Straight Connector 8"/>
          <p:cNvCxnSpPr/>
          <p:nvPr/>
        </p:nvCxnSpPr>
        <p:spPr>
          <a:xfrm flipV="1">
            <a:off x="2087880" y="2857500"/>
            <a:ext cx="5120921" cy="1726172"/>
          </a:xfrm>
          <a:prstGeom prst="line">
            <a:avLst/>
          </a:prstGeom>
          <a:ln>
            <a:solidFill>
              <a:srgbClr val="FF0000"/>
            </a:solidFill>
          </a:ln>
        </p:spPr>
        <p:style>
          <a:lnRef idx="1">
            <a:schemeClr val="accent2"/>
          </a:lnRef>
          <a:fillRef idx="0">
            <a:schemeClr val="accent2"/>
          </a:fillRef>
          <a:effectRef idx="0">
            <a:schemeClr val="accent2"/>
          </a:effectRef>
          <a:fontRef idx="minor">
            <a:schemeClr val="tx1"/>
          </a:fontRef>
        </p:style>
      </p:cxnSp>
      <p:pic>
        <p:nvPicPr>
          <p:cNvPr id="12" name="Picture 11"/>
          <p:cNvPicPr>
            <a:picLocks noChangeAspect="1"/>
          </p:cNvPicPr>
          <p:nvPr/>
        </p:nvPicPr>
        <p:blipFill>
          <a:blip r:embed="rId3"/>
          <a:stretch>
            <a:fillRect/>
          </a:stretch>
        </p:blipFill>
        <p:spPr>
          <a:xfrm>
            <a:off x="10854592" y="4415004"/>
            <a:ext cx="979268" cy="1369651"/>
          </a:xfrm>
          <a:prstGeom prst="rect">
            <a:avLst/>
          </a:prstGeom>
          <a:ln>
            <a:solidFill>
              <a:schemeClr val="tx1"/>
            </a:solidFill>
          </a:ln>
        </p:spPr>
      </p:pic>
      <p:sp>
        <p:nvSpPr>
          <p:cNvPr id="13" name="TextBox 12"/>
          <p:cNvSpPr txBox="1"/>
          <p:nvPr/>
        </p:nvSpPr>
        <p:spPr>
          <a:xfrm>
            <a:off x="7208800" y="4346599"/>
            <a:ext cx="3645790" cy="2523768"/>
          </a:xfrm>
          <a:prstGeom prst="rect">
            <a:avLst/>
          </a:prstGeom>
          <a:noFill/>
        </p:spPr>
        <p:txBody>
          <a:bodyPr wrap="square" rtlCol="0">
            <a:spAutoFit/>
          </a:bodyPr>
          <a:lstStyle/>
          <a:p>
            <a:r>
              <a:rPr lang="ro-RO" sz="2000" dirty="0"/>
              <a:t>Pentru a vedea sau edita un CRF, faceți clic pe puncte și selectați pictograma relevantă (pentru a evita modificările accidentale, utilizați „View” (vizualizare) dacă nu intenționați să editați formularul)</a:t>
            </a:r>
          </a:p>
          <a:p>
            <a:endParaRPr lang="ro-RO" dirty="0"/>
          </a:p>
        </p:txBody>
      </p:sp>
      <p:sp>
        <p:nvSpPr>
          <p:cNvPr id="14" name="Oval 13"/>
          <p:cNvSpPr/>
          <p:nvPr/>
        </p:nvSpPr>
        <p:spPr>
          <a:xfrm>
            <a:off x="3238500" y="4686300"/>
            <a:ext cx="191436" cy="22604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15" name="Straight Connector 14"/>
          <p:cNvCxnSpPr>
            <a:stCxn id="14" idx="6"/>
          </p:cNvCxnSpPr>
          <p:nvPr/>
        </p:nvCxnSpPr>
        <p:spPr>
          <a:xfrm flipV="1">
            <a:off x="3429936" y="4527161"/>
            <a:ext cx="3778863" cy="272162"/>
          </a:xfrm>
          <a:prstGeom prst="line">
            <a:avLst/>
          </a:prstGeom>
          <a:ln>
            <a:solidFill>
              <a:srgbClr val="FF0000"/>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8078815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131557" y="1571225"/>
            <a:ext cx="7039739" cy="4791475"/>
          </a:xfrm>
          <a:prstGeom prst="rect">
            <a:avLst/>
          </a:prstGeom>
        </p:spPr>
      </p:pic>
      <p:cxnSp>
        <p:nvCxnSpPr>
          <p:cNvPr id="9" name="Straight Connector 8"/>
          <p:cNvCxnSpPr>
            <a:stCxn id="7" idx="0"/>
          </p:cNvCxnSpPr>
          <p:nvPr/>
        </p:nvCxnSpPr>
        <p:spPr>
          <a:xfrm flipV="1">
            <a:off x="6864682" y="2407921"/>
            <a:ext cx="519098" cy="777239"/>
          </a:xfrm>
          <a:prstGeom prst="line">
            <a:avLst/>
          </a:prstGeom>
          <a:ln>
            <a:solidFill>
              <a:srgbClr val="FF0000"/>
            </a:solidFill>
          </a:ln>
        </p:spPr>
        <p:style>
          <a:lnRef idx="1">
            <a:schemeClr val="accent2"/>
          </a:lnRef>
          <a:fillRef idx="0">
            <a:schemeClr val="accent2"/>
          </a:fillRef>
          <a:effectRef idx="0">
            <a:schemeClr val="accent2"/>
          </a:effectRef>
          <a:fontRef idx="minor">
            <a:schemeClr val="tx1"/>
          </a:fontRef>
        </p:style>
      </p:cxnSp>
      <p:sp>
        <p:nvSpPr>
          <p:cNvPr id="2" name="Title 1">
            <a:extLst>
              <a:ext uri="{FF2B5EF4-FFF2-40B4-BE49-F238E27FC236}">
                <a16:creationId xmlns:a16="http://schemas.microsoft.com/office/drawing/2014/main" id="{4F5FCFB4-5898-40FE-BF87-683AC4BDFE3C}"/>
              </a:ext>
            </a:extLst>
          </p:cNvPr>
          <p:cNvSpPr>
            <a:spLocks noGrp="1"/>
          </p:cNvSpPr>
          <p:nvPr>
            <p:ph type="title"/>
          </p:nvPr>
        </p:nvSpPr>
        <p:spPr/>
        <p:txBody>
          <a:bodyPr/>
          <a:lstStyle/>
          <a:p>
            <a:r>
              <a:rPr lang="ro-RO" smtClean="0"/>
              <a:t>Evidențele participantului</a:t>
            </a:r>
          </a:p>
        </p:txBody>
      </p:sp>
      <p:sp>
        <p:nvSpPr>
          <p:cNvPr id="4" name="TextBox 3"/>
          <p:cNvSpPr txBox="1"/>
          <p:nvPr/>
        </p:nvSpPr>
        <p:spPr>
          <a:xfrm>
            <a:off x="7383780" y="2043383"/>
            <a:ext cx="4625059" cy="2246769"/>
          </a:xfrm>
          <a:prstGeom prst="rect">
            <a:avLst/>
          </a:prstGeom>
          <a:noFill/>
        </p:spPr>
        <p:txBody>
          <a:bodyPr wrap="square" rtlCol="0">
            <a:spAutoFit/>
          </a:bodyPr>
          <a:lstStyle/>
          <a:p>
            <a:r>
              <a:rPr lang="ro-RO" sz="2000" dirty="0"/>
              <a:t>Pentru a crea un nou CRF necompletat (pentru 6 luni sau pentru eveniment advers), faceți clic pe „Add New” (adăugați nou)</a:t>
            </a:r>
          </a:p>
          <a:p>
            <a:endParaRPr lang="ro-RO" sz="2000" dirty="0"/>
          </a:p>
          <a:p>
            <a:r>
              <a:rPr lang="ro-RO" sz="2000" dirty="0"/>
              <a:t>Selectați apoi formularul relevant și data completării CRF-ului [„Start Date” (data de începere)] și faceți clic pe „Add visits” (adăugați vizite)</a:t>
            </a:r>
          </a:p>
          <a:p>
            <a:endParaRPr lang="ro-RO" sz="2000" dirty="0"/>
          </a:p>
        </p:txBody>
      </p:sp>
      <p:sp>
        <p:nvSpPr>
          <p:cNvPr id="7" name="Oval 6"/>
          <p:cNvSpPr/>
          <p:nvPr/>
        </p:nvSpPr>
        <p:spPr>
          <a:xfrm>
            <a:off x="6558068" y="3185160"/>
            <a:ext cx="613228" cy="36453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6" name="Picture 15"/>
          <p:cNvPicPr>
            <a:picLocks noChangeAspect="1"/>
          </p:cNvPicPr>
          <p:nvPr/>
        </p:nvPicPr>
        <p:blipFill>
          <a:blip r:embed="rId3"/>
          <a:stretch>
            <a:fillRect/>
          </a:stretch>
        </p:blipFill>
        <p:spPr>
          <a:xfrm>
            <a:off x="1905094" y="3408069"/>
            <a:ext cx="2105716" cy="737313"/>
          </a:xfrm>
          <a:prstGeom prst="rect">
            <a:avLst/>
          </a:prstGeom>
        </p:spPr>
      </p:pic>
    </p:spTree>
    <p:extLst>
      <p:ext uri="{BB962C8B-B14F-4D97-AF65-F5344CB8AC3E}">
        <p14:creationId xmlns:p14="http://schemas.microsoft.com/office/powerpoint/2010/main" val="26633965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295E0-A71C-4599-B141-C76240877BF4}"/>
              </a:ext>
            </a:extLst>
          </p:cNvPr>
          <p:cNvSpPr>
            <a:spLocks noGrp="1"/>
          </p:cNvSpPr>
          <p:nvPr>
            <p:ph type="title"/>
          </p:nvPr>
        </p:nvSpPr>
        <p:spPr/>
        <p:txBody>
          <a:bodyPr/>
          <a:lstStyle/>
          <a:p>
            <a:r>
              <a:rPr lang="ro-RO" smtClean="0"/>
              <a:t>Completarea CRF-urilor</a:t>
            </a:r>
          </a:p>
        </p:txBody>
      </p:sp>
      <p:sp>
        <p:nvSpPr>
          <p:cNvPr id="3" name="TextBox 2"/>
          <p:cNvSpPr txBox="1"/>
          <p:nvPr/>
        </p:nvSpPr>
        <p:spPr>
          <a:xfrm>
            <a:off x="838200" y="2460800"/>
            <a:ext cx="8620760" cy="1754326"/>
          </a:xfrm>
          <a:prstGeom prst="rect">
            <a:avLst/>
          </a:prstGeom>
          <a:noFill/>
        </p:spPr>
        <p:txBody>
          <a:bodyPr wrap="square" rtlCol="0">
            <a:spAutoFit/>
          </a:bodyPr>
          <a:lstStyle/>
          <a:p>
            <a:r>
              <a:rPr lang="ro-RO" sz="3600" dirty="0"/>
              <a:t>Toate întrebările din CRF-urile de monitorizare și de 6 luni se referă la perioada de internare a participantului ulterioară randomizării</a:t>
            </a:r>
          </a:p>
        </p:txBody>
      </p:sp>
    </p:spTree>
    <p:extLst>
      <p:ext uri="{BB962C8B-B14F-4D97-AF65-F5344CB8AC3E}">
        <p14:creationId xmlns:p14="http://schemas.microsoft.com/office/powerpoint/2010/main" val="34001698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440073" y="1671682"/>
            <a:ext cx="5751927" cy="4893647"/>
          </a:xfrm>
          <a:prstGeom prst="rect">
            <a:avLst/>
          </a:prstGeom>
          <a:noFill/>
        </p:spPr>
        <p:txBody>
          <a:bodyPr wrap="square" rtlCol="0">
            <a:spAutoFit/>
          </a:bodyPr>
          <a:lstStyle/>
          <a:p>
            <a:pPr marL="457200" indent="-457200">
              <a:buFont typeface="Arial" panose="020B0604020202020204" pitchFamily="34" charset="0"/>
              <a:buChar char="•"/>
            </a:pPr>
            <a:r>
              <a:rPr lang="ro-RO" sz="2400" dirty="0"/>
              <a:t>Rețineți că monitorizarea la 28 de zile se completează utilizând formularul „Follow-up form” (formular de monitorizare), nu formularul „28-day Vital Status” (starea vitală la 28 de zile)</a:t>
            </a:r>
          </a:p>
          <a:p>
            <a:pPr marL="457200" indent="-457200">
              <a:buFont typeface="Arial" panose="020B0604020202020204" pitchFamily="34" charset="0"/>
              <a:buChar char="•"/>
            </a:pPr>
            <a:endParaRPr lang="ro-RO" sz="2400" dirty="0"/>
          </a:p>
          <a:p>
            <a:pPr marL="457200" indent="-457200">
              <a:buFont typeface="Arial" panose="020B0604020202020204" pitchFamily="34" charset="0"/>
              <a:buChar char="•"/>
            </a:pPr>
            <a:r>
              <a:rPr lang="ro-RO" sz="2400" dirty="0"/>
              <a:t>Introduceți datele selectând o opțiune sau tastând datele în caseta corespunzătoare</a:t>
            </a:r>
          </a:p>
          <a:p>
            <a:pPr marL="457200" indent="-457200">
              <a:buFont typeface="Arial" panose="020B0604020202020204" pitchFamily="34" charset="0"/>
              <a:buChar char="•"/>
            </a:pPr>
            <a:endParaRPr lang="ro-RO" sz="2400" dirty="0"/>
          </a:p>
          <a:p>
            <a:pPr marL="457200" indent="-457200">
              <a:buFont typeface="Arial" panose="020B0604020202020204" pitchFamily="34" charset="0"/>
              <a:buChar char="•"/>
            </a:pPr>
            <a:r>
              <a:rPr lang="ro-RO" sz="2400" dirty="0"/>
              <a:t>Dacă introduceți o dată, puteți utiliza widgetul de calendar sau introduceți data în formatul </a:t>
            </a:r>
            <a:r>
              <a:rPr lang="ro-RO" sz="2400" b="1" dirty="0"/>
              <a:t>AAAA-LL-ZZ</a:t>
            </a:r>
          </a:p>
        </p:txBody>
      </p:sp>
      <p:pic>
        <p:nvPicPr>
          <p:cNvPr id="6" name="Picture 5"/>
          <p:cNvPicPr>
            <a:picLocks noChangeAspect="1"/>
          </p:cNvPicPr>
          <p:nvPr/>
        </p:nvPicPr>
        <p:blipFill>
          <a:blip r:embed="rId2"/>
          <a:stretch>
            <a:fillRect/>
          </a:stretch>
        </p:blipFill>
        <p:spPr>
          <a:xfrm>
            <a:off x="251463" y="1340304"/>
            <a:ext cx="5631177" cy="5392355"/>
          </a:xfrm>
          <a:prstGeom prst="rect">
            <a:avLst/>
          </a:prstGeom>
        </p:spPr>
      </p:pic>
      <p:sp>
        <p:nvSpPr>
          <p:cNvPr id="8" name="Title 1">
            <a:extLst>
              <a:ext uri="{FF2B5EF4-FFF2-40B4-BE49-F238E27FC236}">
                <a16:creationId xmlns:a16="http://schemas.microsoft.com/office/drawing/2014/main" id="{431295E0-A71C-4599-B141-C76240877BF4}"/>
              </a:ext>
            </a:extLst>
          </p:cNvPr>
          <p:cNvSpPr>
            <a:spLocks noGrp="1"/>
          </p:cNvSpPr>
          <p:nvPr>
            <p:ph type="title"/>
          </p:nvPr>
        </p:nvSpPr>
        <p:spPr/>
        <p:txBody>
          <a:bodyPr/>
          <a:lstStyle/>
          <a:p>
            <a:r>
              <a:rPr lang="ro-RO" smtClean="0"/>
              <a:t>Completarea CRF-urilor</a:t>
            </a:r>
          </a:p>
        </p:txBody>
      </p:sp>
    </p:spTree>
    <p:extLst>
      <p:ext uri="{BB962C8B-B14F-4D97-AF65-F5344CB8AC3E}">
        <p14:creationId xmlns:p14="http://schemas.microsoft.com/office/powerpoint/2010/main" val="21228238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4FB3BD-E35F-4714-9E82-EA483EC339F3}"/>
              </a:ext>
            </a:extLst>
          </p:cNvPr>
          <p:cNvSpPr>
            <a:spLocks noGrp="1"/>
          </p:cNvSpPr>
          <p:nvPr>
            <p:ph type="title"/>
          </p:nvPr>
        </p:nvSpPr>
        <p:spPr/>
        <p:txBody>
          <a:bodyPr/>
          <a:lstStyle/>
          <a:p>
            <a:r>
              <a:rPr lang="ro-RO" smtClean="0"/>
              <a:t>Mesaje de avertizare</a:t>
            </a:r>
          </a:p>
        </p:txBody>
      </p:sp>
      <p:sp>
        <p:nvSpPr>
          <p:cNvPr id="6" name="TextBox 5"/>
          <p:cNvSpPr txBox="1"/>
          <p:nvPr/>
        </p:nvSpPr>
        <p:spPr>
          <a:xfrm>
            <a:off x="5886939" y="1594839"/>
            <a:ext cx="5360181" cy="4493538"/>
          </a:xfrm>
          <a:prstGeom prst="rect">
            <a:avLst/>
          </a:prstGeom>
          <a:noFill/>
        </p:spPr>
        <p:txBody>
          <a:bodyPr wrap="square" rtlCol="0">
            <a:spAutoFit/>
          </a:bodyPr>
          <a:lstStyle/>
          <a:p>
            <a:pPr marL="457200" indent="-457200">
              <a:buFont typeface="Arial" panose="020B0604020202020204" pitchFamily="34" charset="0"/>
              <a:buChar char="•"/>
            </a:pPr>
            <a:r>
              <a:rPr lang="ro-RO" sz="2600" dirty="0"/>
              <a:t>Mesajele de avertizare apar dacă valoarea introdusă nu trece un control de validare</a:t>
            </a:r>
          </a:p>
          <a:p>
            <a:pPr marL="457200" indent="-457200">
              <a:buFont typeface="Arial" panose="020B0604020202020204" pitchFamily="34" charset="0"/>
              <a:buChar char="•"/>
            </a:pPr>
            <a:endParaRPr lang="ro-RO" sz="2600" dirty="0"/>
          </a:p>
          <a:p>
            <a:pPr marL="457200" indent="-457200">
              <a:buFont typeface="Arial" panose="020B0604020202020204" pitchFamily="34" charset="0"/>
              <a:buChar char="•"/>
            </a:pPr>
            <a:r>
              <a:rPr lang="ro-RO" sz="2600" dirty="0"/>
              <a:t>În acest exemplu, anul nașterii nu coincide cu data introdusă la randomizare (anul nașterii și sexul sunt înregistrate pentru a preveni introducerea accidentală a datelor pentru participantul greșit)</a:t>
            </a:r>
          </a:p>
          <a:p>
            <a:r>
              <a:rPr lang="ro-RO" smtClean="0"/>
              <a:t> </a:t>
            </a:r>
            <a:endParaRPr lang="ro-RO" sz="2600" b="1" dirty="0"/>
          </a:p>
        </p:txBody>
      </p:sp>
      <p:pic>
        <p:nvPicPr>
          <p:cNvPr id="4" name="Picture 3"/>
          <p:cNvPicPr>
            <a:picLocks noChangeAspect="1"/>
          </p:cNvPicPr>
          <p:nvPr/>
        </p:nvPicPr>
        <p:blipFill>
          <a:blip r:embed="rId2"/>
          <a:stretch>
            <a:fillRect/>
          </a:stretch>
        </p:blipFill>
        <p:spPr>
          <a:xfrm>
            <a:off x="227075" y="1462758"/>
            <a:ext cx="5370812" cy="5283482"/>
          </a:xfrm>
          <a:prstGeom prst="rect">
            <a:avLst/>
          </a:prstGeom>
        </p:spPr>
      </p:pic>
    </p:spTree>
    <p:extLst>
      <p:ext uri="{BB962C8B-B14F-4D97-AF65-F5344CB8AC3E}">
        <p14:creationId xmlns:p14="http://schemas.microsoft.com/office/powerpoint/2010/main" val="17128254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220927" y="1772863"/>
            <a:ext cx="5209073" cy="4343457"/>
          </a:xfrm>
        </p:spPr>
        <p:txBody>
          <a:bodyPr>
            <a:normAutofit fontScale="92500" lnSpcReduction="20000"/>
          </a:bodyPr>
          <a:lstStyle/>
          <a:p>
            <a:r>
              <a:rPr lang="ro-RO" sz="2600" dirty="0"/>
              <a:t>În CRF de monitorizare, selectați toate tratamentele din listă pe care le-a primit pacientul (pentru studiu sau ca parte a îngrijirii de rutină)</a:t>
            </a:r>
          </a:p>
          <a:p>
            <a:endParaRPr lang="ro-RO" sz="2600" dirty="0"/>
          </a:p>
          <a:p>
            <a:r>
              <a:rPr lang="ro-RO" sz="2600" dirty="0"/>
              <a:t>Includeți tratamentul alocat studiului RECOVERY numai dacă acesta a fost administrat efectiv pacientului</a:t>
            </a:r>
          </a:p>
          <a:p>
            <a:pPr marL="0" indent="0">
              <a:buNone/>
            </a:pPr>
            <a:endParaRPr lang="ro-RO" sz="2600" dirty="0"/>
          </a:p>
          <a:p>
            <a:r>
              <a:rPr lang="ro-RO" sz="2600" dirty="0"/>
              <a:t>Asigurați-vă că înregistrați orice utilizare din afara studiului a tratamentelor (de exemplu, oseltamivir) la participanții cărora nu le-a fost alocat tratamentul respectiv</a:t>
            </a:r>
          </a:p>
        </p:txBody>
      </p:sp>
      <p:pic>
        <p:nvPicPr>
          <p:cNvPr id="3" name="Picture 2"/>
          <p:cNvPicPr>
            <a:picLocks noChangeAspect="1"/>
          </p:cNvPicPr>
          <p:nvPr/>
        </p:nvPicPr>
        <p:blipFill>
          <a:blip r:embed="rId2"/>
          <a:stretch>
            <a:fillRect/>
          </a:stretch>
        </p:blipFill>
        <p:spPr>
          <a:xfrm>
            <a:off x="242960" y="1432559"/>
            <a:ext cx="5370104" cy="5167219"/>
          </a:xfrm>
          <a:prstGeom prst="rect">
            <a:avLst/>
          </a:prstGeom>
        </p:spPr>
      </p:pic>
      <p:sp>
        <p:nvSpPr>
          <p:cNvPr id="7" name="Title 1">
            <a:extLst>
              <a:ext uri="{FF2B5EF4-FFF2-40B4-BE49-F238E27FC236}">
                <a16:creationId xmlns:a16="http://schemas.microsoft.com/office/drawing/2014/main" id="{431295E0-A71C-4599-B141-C76240877BF4}"/>
              </a:ext>
            </a:extLst>
          </p:cNvPr>
          <p:cNvSpPr txBox="1">
            <a:spLocks/>
          </p:cNvSpPr>
          <p:nvPr/>
        </p:nvSpPr>
        <p:spPr>
          <a:xfrm>
            <a:off x="990600" y="167141"/>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bg1"/>
                </a:solidFill>
                <a:latin typeface="+mn-lt"/>
                <a:ea typeface="+mj-ea"/>
                <a:cs typeface="+mj-cs"/>
              </a:defRPr>
            </a:lvl1pPr>
          </a:lstStyle>
          <a:p>
            <a:r>
              <a:rPr lang="ro-RO" smtClean="0"/>
              <a:t>Completarea CRF-urilor</a:t>
            </a:r>
          </a:p>
        </p:txBody>
      </p:sp>
    </p:spTree>
    <p:extLst>
      <p:ext uri="{BB962C8B-B14F-4D97-AF65-F5344CB8AC3E}">
        <p14:creationId xmlns:p14="http://schemas.microsoft.com/office/powerpoint/2010/main" val="6536116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521167" y="1661103"/>
            <a:ext cx="10360193" cy="4343457"/>
          </a:xfrm>
        </p:spPr>
        <p:txBody>
          <a:bodyPr>
            <a:normAutofit lnSpcReduction="10000"/>
          </a:bodyPr>
          <a:lstStyle/>
          <a:p>
            <a:r>
              <a:rPr lang="ro-RO" sz="2600" dirty="0"/>
              <a:t>Alte întrebări din CRF-uri se referă la rezultatele principale ale studiului, la rezultatele privind siguranța și la testarea pentru SARS-CoV-2 și gripă</a:t>
            </a:r>
          </a:p>
          <a:p>
            <a:endParaRPr lang="ro-RO" sz="2600" dirty="0"/>
          </a:p>
          <a:p>
            <a:r>
              <a:rPr lang="ro-RO" sz="2600" dirty="0"/>
              <a:t>Rezultatele testelor funcționale renale și hepatice sunt înregistrate în CRF de monitorizare dacă au fost efectuate pentru îngrijirea de rutină [acestea nu sunt eșantioane de cercetare, deci, dacă nu au fost luate pentru îngrijirea de rutină, bifați „not done (neefectuat)]</a:t>
            </a:r>
          </a:p>
          <a:p>
            <a:endParaRPr lang="ro-RO" sz="2600" dirty="0"/>
          </a:p>
          <a:p>
            <a:r>
              <a:rPr lang="ro-RO" smtClean="0"/>
              <a:t>Sperăm că întrebările CRF se înțeleg de la sine, dar trimiteți un e-mail echipei de studiu dacă aveți nevoie de clarificări</a:t>
            </a:r>
            <a:r>
              <a:rPr lang="ro-RO" sz="2600" dirty="0"/>
              <a:t> (</a:t>
            </a:r>
            <a:r>
              <a:rPr lang="ro-RO" sz="2600" dirty="0">
                <a:hlinkClick r:id="rId2"/>
              </a:rPr>
              <a:t>recovery@ecraid.eu</a:t>
            </a:r>
            <a:r>
              <a:rPr lang="ro-RO" sz="2600" dirty="0"/>
              <a:t>) </a:t>
            </a:r>
          </a:p>
        </p:txBody>
      </p:sp>
      <p:sp>
        <p:nvSpPr>
          <p:cNvPr id="7" name="Title 1">
            <a:extLst>
              <a:ext uri="{FF2B5EF4-FFF2-40B4-BE49-F238E27FC236}">
                <a16:creationId xmlns:a16="http://schemas.microsoft.com/office/drawing/2014/main" id="{431295E0-A71C-4599-B141-C76240877BF4}"/>
              </a:ext>
            </a:extLst>
          </p:cNvPr>
          <p:cNvSpPr txBox="1">
            <a:spLocks/>
          </p:cNvSpPr>
          <p:nvPr/>
        </p:nvSpPr>
        <p:spPr>
          <a:xfrm>
            <a:off x="990600" y="167141"/>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bg1"/>
                </a:solidFill>
                <a:latin typeface="+mn-lt"/>
                <a:ea typeface="+mj-ea"/>
                <a:cs typeface="+mj-cs"/>
              </a:defRPr>
            </a:lvl1pPr>
          </a:lstStyle>
          <a:p>
            <a:r>
              <a:rPr lang="ro-RO" smtClean="0"/>
              <a:t>Completarea CRF-urilor</a:t>
            </a:r>
          </a:p>
        </p:txBody>
      </p:sp>
    </p:spTree>
    <p:extLst>
      <p:ext uri="{BB962C8B-B14F-4D97-AF65-F5344CB8AC3E}">
        <p14:creationId xmlns:p14="http://schemas.microsoft.com/office/powerpoint/2010/main" val="28774588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smtClean="0"/>
              <a:t>Finalizarea introducerii datelor</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09892" y="1667363"/>
            <a:ext cx="5198626" cy="4579938"/>
          </a:xfrm>
        </p:spPr>
      </p:pic>
      <p:sp>
        <p:nvSpPr>
          <p:cNvPr id="5" name="TextBox 4"/>
          <p:cNvSpPr txBox="1"/>
          <p:nvPr/>
        </p:nvSpPr>
        <p:spPr>
          <a:xfrm>
            <a:off x="7152751" y="3110946"/>
            <a:ext cx="4421298" cy="2492990"/>
          </a:xfrm>
          <a:prstGeom prst="rect">
            <a:avLst/>
          </a:prstGeom>
          <a:noFill/>
        </p:spPr>
        <p:txBody>
          <a:bodyPr wrap="square" rtlCol="0">
            <a:spAutoFit/>
          </a:bodyPr>
          <a:lstStyle/>
          <a:p>
            <a:pPr marL="457200" indent="-457200">
              <a:buFont typeface="Arial" panose="020B0604020202020204" pitchFamily="34" charset="0"/>
              <a:buChar char="•"/>
            </a:pPr>
            <a:r>
              <a:rPr lang="ro-RO" sz="2600" dirty="0"/>
              <a:t>Pentru a finaliza introducerea datelor într-un CRF, apăsați butonul </a:t>
            </a:r>
            <a:r>
              <a:rPr lang="ro-RO" sz="2600" b="1" dirty="0"/>
              <a:t>Complete</a:t>
            </a:r>
            <a:r>
              <a:rPr lang="ro-RO" sz="2600" dirty="0"/>
              <a:t> (finalizare)</a:t>
            </a:r>
          </a:p>
          <a:p>
            <a:pPr marL="457200" indent="-457200">
              <a:buFont typeface="Arial" panose="020B0604020202020204" pitchFamily="34" charset="0"/>
              <a:buChar char="•"/>
            </a:pPr>
            <a:endParaRPr lang="ro-RO" sz="2600" dirty="0"/>
          </a:p>
          <a:p>
            <a:pPr marL="457200" indent="-457200">
              <a:buFont typeface="Arial" panose="020B0604020202020204" pitchFamily="34" charset="0"/>
              <a:buChar char="•"/>
            </a:pPr>
            <a:r>
              <a:rPr lang="ro-RO" sz="2600" dirty="0"/>
              <a:t>Apoi apăsați </a:t>
            </a:r>
            <a:r>
              <a:rPr lang="ro-RO" sz="2600" b="1" dirty="0"/>
              <a:t>Confirm </a:t>
            </a:r>
            <a:r>
              <a:rPr lang="ro-RO" sz="2600" dirty="0"/>
              <a:t>(confirmare)</a:t>
            </a:r>
            <a:r>
              <a:rPr lang="ro-RO" smtClean="0"/>
              <a:t>  </a:t>
            </a:r>
          </a:p>
          <a:p>
            <a:endParaRPr lang="ro-RO" sz="2600" dirty="0"/>
          </a:p>
        </p:txBody>
      </p:sp>
    </p:spTree>
    <p:extLst>
      <p:ext uri="{BB962C8B-B14F-4D97-AF65-F5344CB8AC3E}">
        <p14:creationId xmlns:p14="http://schemas.microsoft.com/office/powerpoint/2010/main" val="41243696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smtClean="0"/>
              <a:t>Mesaj de eroare</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09892" y="1737702"/>
            <a:ext cx="5198626" cy="4579938"/>
          </a:xfrm>
        </p:spPr>
      </p:pic>
      <p:sp>
        <p:nvSpPr>
          <p:cNvPr id="6" name="Rectangle 5"/>
          <p:cNvSpPr/>
          <p:nvPr/>
        </p:nvSpPr>
        <p:spPr>
          <a:xfrm>
            <a:off x="7015089" y="2781176"/>
            <a:ext cx="4914314" cy="3293209"/>
          </a:xfrm>
          <a:prstGeom prst="rect">
            <a:avLst/>
          </a:prstGeom>
        </p:spPr>
        <p:txBody>
          <a:bodyPr wrap="square">
            <a:spAutoFit/>
          </a:bodyPr>
          <a:lstStyle/>
          <a:p>
            <a:pPr marL="457200" indent="-457200">
              <a:buFont typeface="Arial" panose="020B0604020202020204" pitchFamily="34" charset="0"/>
              <a:buChar char="•"/>
            </a:pPr>
            <a:r>
              <a:rPr lang="ro-RO" sz="2600" dirty="0">
                <a:latin typeface="Calibri" panose="020F0502020204030204" pitchFamily="34" charset="0"/>
              </a:rPr>
              <a:t>Dacă apare un mesaj de alertă, acest lucru este cauzat de o eroare la datele introduse. </a:t>
            </a:r>
          </a:p>
          <a:p>
            <a:pPr marL="457200" indent="-457200">
              <a:buFont typeface="Arial" panose="020B0604020202020204" pitchFamily="34" charset="0"/>
              <a:buChar char="•"/>
            </a:pPr>
            <a:endParaRPr lang="ro-RO" sz="2600" dirty="0">
              <a:latin typeface="Calibri" panose="020F0502020204030204" pitchFamily="34" charset="0"/>
              <a:ea typeface="Calibri" panose="020F0502020204030204" pitchFamily="34" charset="0"/>
              <a:cs typeface="Times New Roman" panose="02020603050405020304" pitchFamily="18" charset="0"/>
            </a:endParaRPr>
          </a:p>
          <a:p>
            <a:pPr marL="457200" indent="-457200">
              <a:buFont typeface="Arial" panose="020B0604020202020204" pitchFamily="34" charset="0"/>
              <a:buChar char="•"/>
            </a:pPr>
            <a:r>
              <a:rPr lang="ro-RO" sz="2600" dirty="0">
                <a:latin typeface="Calibri" panose="020F0502020204030204" pitchFamily="34" charset="0"/>
              </a:rPr>
              <a:t>Dacă datele introduse nu conțin erori, nu va apărea acest mesaj. Pentru a rezolva eroarea, faceți clic pe </a:t>
            </a:r>
            <a:r>
              <a:rPr lang="ro-RO" sz="2600" b="1" dirty="0">
                <a:latin typeface="Calibri" panose="020F0502020204030204" pitchFamily="34" charset="0"/>
              </a:rPr>
              <a:t>OK</a:t>
            </a:r>
            <a:r>
              <a:rPr lang="ro-RO" sz="2600" dirty="0">
                <a:latin typeface="Calibri" panose="020F0502020204030204" pitchFamily="34" charset="0"/>
              </a:rPr>
              <a:t>.</a:t>
            </a:r>
            <a:endParaRPr lang="ro-RO" sz="2600" dirty="0"/>
          </a:p>
        </p:txBody>
      </p:sp>
    </p:spTree>
    <p:extLst>
      <p:ext uri="{BB962C8B-B14F-4D97-AF65-F5344CB8AC3E}">
        <p14:creationId xmlns:p14="http://schemas.microsoft.com/office/powerpoint/2010/main" val="7619096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o-RO" smtClean="0"/>
              <a:t>Colectarea datelor de monitorizare</a:t>
            </a:r>
          </a:p>
        </p:txBody>
      </p:sp>
      <p:sp>
        <p:nvSpPr>
          <p:cNvPr id="3" name="Content Placeholder 2">
            <a:extLst>
              <a:ext uri="{FF2B5EF4-FFF2-40B4-BE49-F238E27FC236}">
                <a16:creationId xmlns:a16="http://schemas.microsoft.com/office/drawing/2014/main" id="{F782FFF2-07C1-4D1E-916A-E6DA4AE0DC32}"/>
              </a:ext>
            </a:extLst>
          </p:cNvPr>
          <p:cNvSpPr>
            <a:spLocks noGrp="1"/>
          </p:cNvSpPr>
          <p:nvPr>
            <p:ph idx="1"/>
          </p:nvPr>
        </p:nvSpPr>
        <p:spPr>
          <a:xfrm>
            <a:off x="380117" y="1501127"/>
            <a:ext cx="11253083" cy="5356873"/>
          </a:xfrm>
        </p:spPr>
        <p:txBody>
          <a:bodyPr>
            <a:normAutofit fontScale="70000" lnSpcReduction="20000"/>
          </a:bodyPr>
          <a:lstStyle/>
          <a:p>
            <a:r>
              <a:rPr lang="ro-RO" dirty="0" smtClean="0"/>
              <a:t>Există două momente de colectare a datelor de monitorizare în cadrul studiului RECOVERY în UE</a:t>
            </a:r>
          </a:p>
          <a:p>
            <a:pPr lvl="1"/>
            <a:r>
              <a:rPr lang="ro-RO" dirty="0" smtClean="0"/>
              <a:t>La 28 de zile după randomizare</a:t>
            </a:r>
          </a:p>
          <a:p>
            <a:pPr lvl="1"/>
            <a:r>
              <a:rPr lang="ro-RO" dirty="0" smtClean="0"/>
              <a:t>La 6 luni după randomizare</a:t>
            </a:r>
          </a:p>
          <a:p>
            <a:endParaRPr lang="ro-RO" dirty="0"/>
          </a:p>
          <a:p>
            <a:r>
              <a:rPr lang="ro-RO" dirty="0" smtClean="0"/>
              <a:t>Datele pentru fiecare moment se înregistrează într-un formular online unic, utilizând sistemul </a:t>
            </a:r>
            <a:r>
              <a:rPr lang="ro-RO" dirty="0" err="1" smtClean="0"/>
              <a:t>OpenClinica</a:t>
            </a:r>
            <a:endParaRPr lang="ro-RO" dirty="0" smtClean="0"/>
          </a:p>
          <a:p>
            <a:r>
              <a:rPr lang="ro-RO" dirty="0" smtClean="0"/>
              <a:t>Pe </a:t>
            </a:r>
            <a:r>
              <a:rPr lang="ro-RO" dirty="0" smtClean="0"/>
              <a:t>pagina web „</a:t>
            </a:r>
            <a:r>
              <a:rPr lang="ro-RO" dirty="0" err="1" smtClean="0"/>
              <a:t>Follow-up</a:t>
            </a:r>
            <a:r>
              <a:rPr lang="ro-RO" dirty="0" smtClean="0"/>
              <a:t>” (</a:t>
            </a:r>
            <a:r>
              <a:rPr lang="ro-RO" dirty="0">
                <a:hlinkClick r:id="rId2"/>
              </a:rPr>
              <a:t>www.recovery.net</a:t>
            </a:r>
            <a:r>
              <a:rPr lang="ro-RO" dirty="0" smtClean="0"/>
              <a:t>) sunt disponibile mostre de formulare de monitorizare și de înregistrare a evenimentelor adverse </a:t>
            </a:r>
          </a:p>
          <a:p>
            <a:pPr lvl="1"/>
            <a:endParaRPr lang="ro-RO" dirty="0"/>
          </a:p>
          <a:p>
            <a:pPr marL="285750" indent="-285750"/>
            <a:r>
              <a:rPr lang="ro-RO" dirty="0" smtClean="0"/>
              <a:t>Dacă preconizați că monitorizarea se poate realiza în mod fiabil bazându-vă strict pe evidențele dvs. medicale, atunci puteți face acest lucru fără a contacta participantul/ruda</a:t>
            </a:r>
          </a:p>
          <a:p>
            <a:pPr marL="742950" lvl="1" indent="-285750"/>
            <a:r>
              <a:rPr lang="ro-RO" dirty="0" smtClean="0"/>
              <a:t>Rețineți că acest lucru necesită informații fiabile privind decesul și reinternarea (astfel încât evidențele dvs. trebuie să acopere spitalul (spitalele) la care s-ar putea reinterna pacientul)</a:t>
            </a:r>
          </a:p>
          <a:p>
            <a:pPr marL="742950" lvl="1" indent="-285750"/>
            <a:endParaRPr lang="ro-RO" dirty="0"/>
          </a:p>
          <a:p>
            <a:pPr marL="285750" indent="-285750"/>
            <a:r>
              <a:rPr lang="ro-RO" dirty="0" smtClean="0"/>
              <a:t>Dacă nu puteți completa în mod fiabil formularele bazându-vă doar pe evidențele dvs. medicale, trebuie contactat participantul/ruda acestuia pentru a obține mai multe informații</a:t>
            </a:r>
          </a:p>
          <a:p>
            <a:pPr marL="742950" lvl="1" indent="-285750"/>
            <a:r>
              <a:rPr lang="ro-RO" dirty="0" smtClean="0"/>
              <a:t>În acest caz, ar fi trebuit să i se comunice pacientului sau rudei acestuia să se aștepte la un contact din partea echipei de cercetare</a:t>
            </a:r>
          </a:p>
          <a:p>
            <a:pPr marL="742950" lvl="1" indent="-285750"/>
            <a:r>
              <a:rPr lang="ro-RO" dirty="0" smtClean="0"/>
              <a:t>După ce ați discutat cu participantul/ruda acestuia (sau după mai multe încercări eșuate), completați formularul cât puteți de bine</a:t>
            </a:r>
          </a:p>
        </p:txBody>
      </p:sp>
    </p:spTree>
    <p:extLst>
      <p:ext uri="{BB962C8B-B14F-4D97-AF65-F5344CB8AC3E}">
        <p14:creationId xmlns:p14="http://schemas.microsoft.com/office/powerpoint/2010/main" val="37472417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smtClean="0"/>
              <a:t>Rezolvarea unei erori</a:t>
            </a:r>
          </a:p>
        </p:txBody>
      </p:sp>
      <p:sp>
        <p:nvSpPr>
          <p:cNvPr id="3" name="Content Placeholder 2"/>
          <p:cNvSpPr>
            <a:spLocks noGrp="1"/>
          </p:cNvSpPr>
          <p:nvPr>
            <p:ph idx="1"/>
          </p:nvPr>
        </p:nvSpPr>
        <p:spPr>
          <a:xfrm>
            <a:off x="6935372" y="2670590"/>
            <a:ext cx="4817066" cy="2574388"/>
          </a:xfrm>
        </p:spPr>
        <p:txBody>
          <a:bodyPr>
            <a:normAutofit fontScale="92500" lnSpcReduction="20000"/>
          </a:bodyPr>
          <a:lstStyle/>
          <a:p>
            <a:r>
              <a:rPr lang="ro-RO" smtClean="0"/>
              <a:t>Dacă datele au fost introduse incorect, modificați valoarea introdusă.</a:t>
            </a:r>
          </a:p>
          <a:p>
            <a:r>
              <a:rPr lang="ro-RO" smtClean="0"/>
              <a:t>Dacă valoarea este corectă, trebuie să formulați o </a:t>
            </a:r>
            <a:r>
              <a:rPr lang="ro-RO" b="1" dirty="0"/>
              <a:t>query</a:t>
            </a:r>
            <a:r>
              <a:rPr lang="ro-RO" smtClean="0"/>
              <a:t> (întrebare). Pentru a face acest lucru, faceți clic pe </a:t>
            </a:r>
            <a:r>
              <a:rPr lang="ro-RO" b="1" dirty="0"/>
              <a:t>bula mică de dialog</a:t>
            </a:r>
            <a:r>
              <a:rPr lang="ro-RO" smtClean="0"/>
              <a:t>.</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1494" y="1738606"/>
            <a:ext cx="5037919" cy="4438357"/>
          </a:xfrm>
          <a:prstGeom prst="rect">
            <a:avLst/>
          </a:prstGeom>
        </p:spPr>
      </p:pic>
    </p:spTree>
    <p:extLst>
      <p:ext uri="{BB962C8B-B14F-4D97-AF65-F5344CB8AC3E}">
        <p14:creationId xmlns:p14="http://schemas.microsoft.com/office/powerpoint/2010/main" val="13989981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smtClean="0"/>
              <a:t>Adăugarea unei întrebări</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09892" y="1709567"/>
            <a:ext cx="5198626" cy="4579938"/>
          </a:xfrm>
        </p:spPr>
      </p:pic>
      <p:sp>
        <p:nvSpPr>
          <p:cNvPr id="5" name="Rectangle 4"/>
          <p:cNvSpPr/>
          <p:nvPr/>
        </p:nvSpPr>
        <p:spPr>
          <a:xfrm>
            <a:off x="7186613" y="2382559"/>
            <a:ext cx="4329112" cy="2893100"/>
          </a:xfrm>
          <a:prstGeom prst="rect">
            <a:avLst/>
          </a:prstGeom>
        </p:spPr>
        <p:txBody>
          <a:bodyPr wrap="square">
            <a:spAutoFit/>
          </a:bodyPr>
          <a:lstStyle/>
          <a:p>
            <a:pPr marL="457200" indent="-457200">
              <a:buFont typeface="Arial" panose="020B0604020202020204" pitchFamily="34" charset="0"/>
              <a:buChar char="•"/>
            </a:pPr>
            <a:r>
              <a:rPr lang="ro-RO" sz="2600" dirty="0"/>
              <a:t>Apăsați butonul </a:t>
            </a:r>
            <a:r>
              <a:rPr lang="ro-RO" sz="2600" b="1" dirty="0"/>
              <a:t>New</a:t>
            </a:r>
            <a:r>
              <a:rPr lang="ro-RO" sz="2600" dirty="0"/>
              <a:t> (nou) de lângă </a:t>
            </a:r>
            <a:r>
              <a:rPr lang="ro-RO" sz="2600" b="1" dirty="0"/>
              <a:t>Queries</a:t>
            </a:r>
            <a:r>
              <a:rPr lang="ro-RO" sz="2600" dirty="0"/>
              <a:t> (întrebări), iar apoi introduceți câteva informații în caseta de text. </a:t>
            </a:r>
          </a:p>
          <a:p>
            <a:pPr marL="457200" indent="-457200">
              <a:buFont typeface="Arial" panose="020B0604020202020204" pitchFamily="34" charset="0"/>
              <a:buChar char="•"/>
            </a:pPr>
            <a:endParaRPr lang="ro-RO" sz="2600" dirty="0">
              <a:ea typeface="Calibri" panose="020F0502020204030204" pitchFamily="34" charset="0"/>
              <a:cs typeface="Times New Roman" panose="02020603050405020304" pitchFamily="18" charset="0"/>
            </a:endParaRPr>
          </a:p>
          <a:p>
            <a:pPr marL="457200" indent="-457200">
              <a:buFont typeface="Arial" panose="020B0604020202020204" pitchFamily="34" charset="0"/>
              <a:buChar char="•"/>
            </a:pPr>
            <a:r>
              <a:rPr lang="ro-RO" sz="2600" dirty="0"/>
              <a:t>Pentru a salva întrebarea, faceți clic pe </a:t>
            </a:r>
            <a:r>
              <a:rPr lang="ro-RO" sz="2600" b="1" dirty="0"/>
              <a:t>Add Query</a:t>
            </a:r>
            <a:r>
              <a:rPr lang="ro-RO" sz="2600" dirty="0"/>
              <a:t> (adăugați întrebarea).</a:t>
            </a:r>
          </a:p>
        </p:txBody>
      </p:sp>
    </p:spTree>
    <p:extLst>
      <p:ext uri="{BB962C8B-B14F-4D97-AF65-F5344CB8AC3E}">
        <p14:creationId xmlns:p14="http://schemas.microsoft.com/office/powerpoint/2010/main" val="22700467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smtClean="0"/>
              <a:t>Editarea administrativă</a:t>
            </a:r>
          </a:p>
        </p:txBody>
      </p:sp>
      <p:grpSp>
        <p:nvGrpSpPr>
          <p:cNvPr id="7" name="Group 6"/>
          <p:cNvGrpSpPr/>
          <p:nvPr/>
        </p:nvGrpSpPr>
        <p:grpSpPr>
          <a:xfrm>
            <a:off x="6988125" y="1751769"/>
            <a:ext cx="4365674" cy="3157399"/>
            <a:chOff x="6988125" y="1751769"/>
            <a:chExt cx="4365674" cy="3157399"/>
          </a:xfrm>
        </p:grpSpPr>
        <p:sp>
          <p:nvSpPr>
            <p:cNvPr id="5" name="Rectangle 4"/>
            <p:cNvSpPr/>
            <p:nvPr/>
          </p:nvSpPr>
          <p:spPr>
            <a:xfrm>
              <a:off x="6988125" y="1751769"/>
              <a:ext cx="4365674" cy="2642070"/>
            </a:xfrm>
            <a:prstGeom prst="rect">
              <a:avLst/>
            </a:prstGeom>
          </p:spPr>
          <p:txBody>
            <a:bodyPr wrap="square">
              <a:spAutoFit/>
            </a:bodyPr>
            <a:lstStyle/>
            <a:p>
              <a:pPr marL="457200" indent="-457200">
                <a:lnSpc>
                  <a:spcPct val="107000"/>
                </a:lnSpc>
                <a:spcAft>
                  <a:spcPts val="800"/>
                </a:spcAft>
                <a:buFont typeface="Arial" panose="020B0604020202020204" pitchFamily="34" charset="0"/>
                <a:buChar char="•"/>
              </a:pPr>
              <a:r>
                <a:rPr lang="ro-RO" sz="2600" dirty="0">
                  <a:latin typeface="Calibri" panose="020F0502020204030204" pitchFamily="34" charset="0"/>
                </a:rPr>
                <a:t>Dacă din anumite motive trebuie să modificați datele după finalizarea introducerii datelor, puteți face acest lucru deschizând CRF-ul în modul </a:t>
              </a:r>
              <a:r>
                <a:rPr lang="ro-RO" sz="2600" b="1" dirty="0">
                  <a:latin typeface="Calibri" panose="020F0502020204030204" pitchFamily="34" charset="0"/>
                </a:rPr>
                <a:t>Edit</a:t>
              </a:r>
              <a:r>
                <a:rPr lang="ro-RO" sz="2600" dirty="0">
                  <a:latin typeface="Calibri" panose="020F0502020204030204" pitchFamily="34" charset="0"/>
                </a:rPr>
                <a:t> (Editare). </a:t>
              </a:r>
            </a:p>
          </p:txBody>
        </p:sp>
        <p:pic>
          <p:nvPicPr>
            <p:cNvPr id="6" name="Picture 5"/>
            <p:cNvPicPr>
              <a:picLocks noChangeAspect="1"/>
            </p:cNvPicPr>
            <p:nvPr/>
          </p:nvPicPr>
          <p:blipFill>
            <a:blip r:embed="rId2"/>
            <a:stretch>
              <a:fillRect/>
            </a:stretch>
          </p:blipFill>
          <p:spPr>
            <a:xfrm>
              <a:off x="8888362" y="4393839"/>
              <a:ext cx="565199" cy="515329"/>
            </a:xfrm>
            <a:prstGeom prst="rect">
              <a:avLst/>
            </a:prstGeom>
          </p:spPr>
        </p:pic>
      </p:grpSp>
      <p:pic>
        <p:nvPicPr>
          <p:cNvPr id="8" name="Picture 7"/>
          <p:cNvPicPr>
            <a:picLocks noChangeAspect="1"/>
          </p:cNvPicPr>
          <p:nvPr/>
        </p:nvPicPr>
        <p:blipFill>
          <a:blip r:embed="rId3"/>
          <a:stretch>
            <a:fillRect/>
          </a:stretch>
        </p:blipFill>
        <p:spPr>
          <a:xfrm>
            <a:off x="234036" y="1839723"/>
            <a:ext cx="6753785" cy="4538201"/>
          </a:xfrm>
          <a:prstGeom prst="rect">
            <a:avLst/>
          </a:prstGeom>
        </p:spPr>
      </p:pic>
      <p:sp>
        <p:nvSpPr>
          <p:cNvPr id="9" name="Oval 8"/>
          <p:cNvSpPr/>
          <p:nvPr/>
        </p:nvSpPr>
        <p:spPr>
          <a:xfrm>
            <a:off x="3223260" y="5875020"/>
            <a:ext cx="190500" cy="25146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11" name="Straight Connector 10"/>
          <p:cNvCxnSpPr/>
          <p:nvPr/>
        </p:nvCxnSpPr>
        <p:spPr>
          <a:xfrm flipV="1">
            <a:off x="3413760" y="2057400"/>
            <a:ext cx="3574061" cy="393192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06276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smtClean="0"/>
              <a:t>Motivul modificării</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1952" y="1794303"/>
            <a:ext cx="5238026" cy="4614649"/>
          </a:xfrm>
          <a:prstGeom prst="rect">
            <a:avLst/>
          </a:prstGeom>
        </p:spPr>
      </p:pic>
      <p:sp>
        <p:nvSpPr>
          <p:cNvPr id="5" name="Rectangle 4"/>
          <p:cNvSpPr/>
          <p:nvPr/>
        </p:nvSpPr>
        <p:spPr>
          <a:xfrm>
            <a:off x="6912658" y="2483686"/>
            <a:ext cx="4647028" cy="2893100"/>
          </a:xfrm>
          <a:prstGeom prst="rect">
            <a:avLst/>
          </a:prstGeom>
        </p:spPr>
        <p:txBody>
          <a:bodyPr wrap="square">
            <a:spAutoFit/>
          </a:bodyPr>
          <a:lstStyle/>
          <a:p>
            <a:pPr marL="457200" indent="-457200">
              <a:buFont typeface="Arial" panose="020B0604020202020204" pitchFamily="34" charset="0"/>
              <a:buChar char="•"/>
            </a:pPr>
            <a:r>
              <a:rPr lang="ro-RO" sz="2600" dirty="0">
                <a:latin typeface="Calibri" panose="020F0502020204030204" pitchFamily="34" charset="0"/>
              </a:rPr>
              <a:t>Printr-un clic pe butonul </a:t>
            </a:r>
            <a:r>
              <a:rPr lang="ro-RO" sz="2600" b="1" dirty="0">
                <a:latin typeface="Calibri" panose="020F0502020204030204" pitchFamily="34" charset="0"/>
              </a:rPr>
              <a:t>Edit </a:t>
            </a:r>
            <a:r>
              <a:rPr lang="ro-RO" sz="2600" dirty="0">
                <a:latin typeface="Calibri" panose="020F0502020204030204" pitchFamily="34" charset="0"/>
              </a:rPr>
              <a:t>(Editare) se va deschide formularul și veți putea modifica datele. </a:t>
            </a:r>
          </a:p>
          <a:p>
            <a:pPr marL="457200" indent="-457200">
              <a:buFont typeface="Arial" panose="020B0604020202020204" pitchFamily="34" charset="0"/>
              <a:buChar char="•"/>
            </a:pPr>
            <a:endParaRPr lang="ro-RO" sz="2600" dirty="0">
              <a:latin typeface="Calibri" panose="020F0502020204030204" pitchFamily="34" charset="0"/>
              <a:ea typeface="Calibri" panose="020F0502020204030204" pitchFamily="34" charset="0"/>
              <a:cs typeface="Times New Roman" panose="02020603050405020304" pitchFamily="18" charset="0"/>
            </a:endParaRPr>
          </a:p>
          <a:p>
            <a:pPr marL="457200" indent="-457200">
              <a:buFont typeface="Arial" panose="020B0604020202020204" pitchFamily="34" charset="0"/>
              <a:buChar char="•"/>
            </a:pPr>
            <a:r>
              <a:rPr lang="ro-RO" sz="2600" dirty="0">
                <a:latin typeface="Calibri" panose="020F0502020204030204" pitchFamily="34" charset="0"/>
              </a:rPr>
              <a:t>Dacă modificați datele, vi se va cere să precizați un motiv pentru modificare. </a:t>
            </a:r>
            <a:endParaRPr lang="ro-RO" sz="2600" dirty="0"/>
          </a:p>
        </p:txBody>
      </p:sp>
    </p:spTree>
    <p:extLst>
      <p:ext uri="{BB962C8B-B14F-4D97-AF65-F5344CB8AC3E}">
        <p14:creationId xmlns:p14="http://schemas.microsoft.com/office/powerpoint/2010/main" val="13788529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smtClean="0"/>
              <a:t>Vizualizarea datelor</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09892" y="1808041"/>
            <a:ext cx="5198626" cy="4579938"/>
          </a:xfrm>
        </p:spPr>
      </p:pic>
      <p:grpSp>
        <p:nvGrpSpPr>
          <p:cNvPr id="7" name="Group 6"/>
          <p:cNvGrpSpPr/>
          <p:nvPr/>
        </p:nvGrpSpPr>
        <p:grpSpPr>
          <a:xfrm>
            <a:off x="6959992" y="2361548"/>
            <a:ext cx="4744700" cy="2316532"/>
            <a:chOff x="6959991" y="2911607"/>
            <a:chExt cx="4393809" cy="2316532"/>
          </a:xfrm>
        </p:grpSpPr>
        <p:sp>
          <p:nvSpPr>
            <p:cNvPr id="5" name="Rectangle 4"/>
            <p:cNvSpPr/>
            <p:nvPr/>
          </p:nvSpPr>
          <p:spPr>
            <a:xfrm>
              <a:off x="6959991" y="2911607"/>
              <a:ext cx="4393809" cy="2316532"/>
            </a:xfrm>
            <a:prstGeom prst="rect">
              <a:avLst/>
            </a:prstGeom>
          </p:spPr>
          <p:txBody>
            <a:bodyPr wrap="square">
              <a:spAutoFit/>
            </a:bodyPr>
            <a:lstStyle/>
            <a:p>
              <a:pPr marL="457200" indent="-457200">
                <a:lnSpc>
                  <a:spcPct val="107000"/>
                </a:lnSpc>
                <a:spcAft>
                  <a:spcPts val="800"/>
                </a:spcAft>
                <a:buFont typeface="Arial" panose="020B0604020202020204" pitchFamily="34" charset="0"/>
                <a:buChar char="•"/>
              </a:pPr>
              <a:r>
                <a:rPr lang="ro-RO" sz="2600" dirty="0">
                  <a:latin typeface="Calibri" panose="020F0502020204030204" pitchFamily="34" charset="0"/>
                </a:rPr>
                <a:t>Dacă doriți să vizualizați datele care au fost introduse, faceți clic pe butonul </a:t>
              </a:r>
              <a:r>
                <a:rPr lang="ro-RO" sz="2600" b="1" dirty="0">
                  <a:latin typeface="Calibri" panose="020F0502020204030204" pitchFamily="34" charset="0"/>
                </a:rPr>
                <a:t>View</a:t>
              </a:r>
              <a:r>
                <a:rPr lang="ro-RO" sz="2600" dirty="0">
                  <a:latin typeface="Calibri" panose="020F0502020204030204" pitchFamily="34" charset="0"/>
                </a:rPr>
                <a:t> (vizualizare) </a:t>
              </a:r>
            </a:p>
            <a:p>
              <a:pPr marL="457200" indent="-457200">
                <a:lnSpc>
                  <a:spcPct val="107000"/>
                </a:lnSpc>
                <a:spcAft>
                  <a:spcPts val="800"/>
                </a:spcAft>
                <a:buFont typeface="Arial" panose="020B0604020202020204" pitchFamily="34" charset="0"/>
                <a:buChar char="•"/>
              </a:pPr>
              <a:r>
                <a:rPr lang="ro-RO" sz="2600" dirty="0">
                  <a:latin typeface="Calibri" panose="020F0502020204030204" pitchFamily="34" charset="0"/>
                </a:rPr>
                <a:t>Se va deschide CRF-ul în modul de citire, needitabil.</a:t>
              </a:r>
              <a:endParaRPr lang="ro-RO" sz="2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p:cNvPicPr>
              <a:picLocks noChangeAspect="1"/>
            </p:cNvPicPr>
            <p:nvPr/>
          </p:nvPicPr>
          <p:blipFill>
            <a:blip r:embed="rId3"/>
            <a:stretch>
              <a:fillRect/>
            </a:stretch>
          </p:blipFill>
          <p:spPr>
            <a:xfrm>
              <a:off x="8952373" y="4187011"/>
              <a:ext cx="522777" cy="522777"/>
            </a:xfrm>
            <a:prstGeom prst="rect">
              <a:avLst/>
            </a:prstGeom>
          </p:spPr>
        </p:pic>
      </p:grpSp>
    </p:spTree>
    <p:extLst>
      <p:ext uri="{BB962C8B-B14F-4D97-AF65-F5344CB8AC3E}">
        <p14:creationId xmlns:p14="http://schemas.microsoft.com/office/powerpoint/2010/main" val="36595560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06207" y="1492704"/>
            <a:ext cx="11299993" cy="5344160"/>
          </a:xfrm>
        </p:spPr>
        <p:txBody>
          <a:bodyPr>
            <a:normAutofit fontScale="77500" lnSpcReduction="20000"/>
          </a:bodyPr>
          <a:lstStyle/>
          <a:p>
            <a:r>
              <a:rPr lang="ro-RO" sz="2600" dirty="0"/>
              <a:t>Investigatorul principal trebuie să se asigure că este informat cu privire la orice reacții adverse grave suspectate (SSAR) legate de un tratament de studiu</a:t>
            </a:r>
          </a:p>
          <a:p>
            <a:endParaRPr lang="ro-RO" sz="2600" dirty="0"/>
          </a:p>
          <a:p>
            <a:r>
              <a:rPr lang="ro-RO" sz="2600" dirty="0"/>
              <a:t>Numai SSAR-urile trebuie raportate în RECOVERY, adică evenimentele adverse care întrunesc ambele caracteristici de mai jos:</a:t>
            </a:r>
          </a:p>
          <a:p>
            <a:pPr lvl="1">
              <a:spcBef>
                <a:spcPts val="600"/>
              </a:spcBef>
            </a:pPr>
            <a:r>
              <a:rPr lang="ro-RO" smtClean="0"/>
              <a:t>Se consideră, cu o probabilitate rezonabilă, că sunt legate de un tratament în studiu </a:t>
            </a:r>
            <a:r>
              <a:rPr lang="ro-RO" b="1" dirty="0"/>
              <a:t>ȘI</a:t>
            </a:r>
          </a:p>
          <a:p>
            <a:pPr lvl="1">
              <a:spcBef>
                <a:spcPts val="600"/>
              </a:spcBef>
              <a:spcAft>
                <a:spcPts val="600"/>
              </a:spcAft>
            </a:pPr>
            <a:r>
              <a:rPr lang="ro-RO" smtClean="0"/>
              <a:t>Sunt grave, adică i) pun viața în pericol, ii) necesită spitalizare sau prelungirea spitalizării, iii) duc la invaliditate sau incapacitate persistentă sau semnificativă, iv) duc la o anomalie congenitală sau un defect la naștere sau v) reprezintă evenimente importante care pot pune în pericol participantul sau necesită intervenție pentru a preveni unul dintre rezultatele sus-menționate</a:t>
            </a:r>
          </a:p>
          <a:p>
            <a:endParaRPr lang="ro-RO" sz="2600" dirty="0"/>
          </a:p>
          <a:p>
            <a:r>
              <a:rPr lang="ro-RO" sz="2600" dirty="0"/>
              <a:t>Alte evenimente nu necesită raportare, chiar dacă sunt legate de tratamentul studiat</a:t>
            </a:r>
          </a:p>
          <a:p>
            <a:endParaRPr lang="ro-RO" sz="2600" dirty="0"/>
          </a:p>
          <a:p>
            <a:r>
              <a:rPr lang="ro-RO" sz="2600" dirty="0"/>
              <a:t>Investigatorul principal stabilește dacă un eveniment trebuie raportat (dacă urmează să nu fie disponibil investigatorul principal, acesta trebuie să desemneze un alt medic care să evalueze eventualele SSAR în absența sa)</a:t>
            </a:r>
          </a:p>
          <a:p>
            <a:endParaRPr lang="ro-RO" sz="2600" dirty="0"/>
          </a:p>
          <a:p>
            <a:r>
              <a:rPr lang="ro-RO" sz="2600" dirty="0"/>
              <a:t>Mai multe informații privind criteriile pentru raportarea SSAR sunt disponibile în secțiunea 4 a protocolului de bază</a:t>
            </a:r>
          </a:p>
        </p:txBody>
      </p:sp>
      <p:sp>
        <p:nvSpPr>
          <p:cNvPr id="7" name="Title 1">
            <a:extLst>
              <a:ext uri="{FF2B5EF4-FFF2-40B4-BE49-F238E27FC236}">
                <a16:creationId xmlns:a16="http://schemas.microsoft.com/office/drawing/2014/main" id="{431295E0-A71C-4599-B141-C76240877BF4}"/>
              </a:ext>
            </a:extLst>
          </p:cNvPr>
          <p:cNvSpPr txBox="1">
            <a:spLocks/>
          </p:cNvSpPr>
          <p:nvPr/>
        </p:nvSpPr>
        <p:spPr>
          <a:xfrm>
            <a:off x="990600" y="167141"/>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bg1"/>
                </a:solidFill>
                <a:latin typeface="+mn-lt"/>
                <a:ea typeface="+mj-ea"/>
                <a:cs typeface="+mj-cs"/>
              </a:defRPr>
            </a:lvl1pPr>
          </a:lstStyle>
          <a:p>
            <a:r>
              <a:rPr lang="ro-RO" smtClean="0"/>
              <a:t>Rapoartele de siguranță</a:t>
            </a:r>
          </a:p>
        </p:txBody>
      </p:sp>
    </p:spTree>
    <p:extLst>
      <p:ext uri="{BB962C8B-B14F-4D97-AF65-F5344CB8AC3E}">
        <p14:creationId xmlns:p14="http://schemas.microsoft.com/office/powerpoint/2010/main" val="15721204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87487" y="1579823"/>
            <a:ext cx="10985033" cy="4983537"/>
          </a:xfrm>
        </p:spPr>
        <p:txBody>
          <a:bodyPr vert="horz" lIns="91440" tIns="45720" rIns="91440" bIns="45720" rtlCol="0" anchor="t">
            <a:normAutofit fontScale="85000" lnSpcReduction="10000"/>
          </a:bodyPr>
          <a:lstStyle/>
          <a:p>
            <a:r>
              <a:rPr lang="ro-RO" smtClean="0"/>
              <a:t>Dacă se identifică un SSAR, trebuie anunțat Biroul central de coordonare (CCO) în limba engleză, prin e-mail</a:t>
            </a:r>
            <a:r>
              <a:rPr lang="ro-RO" sz="2600" dirty="0"/>
              <a:t> (</a:t>
            </a:r>
            <a:r>
              <a:rPr lang="ro-RO" sz="2600" dirty="0">
                <a:hlinkClick r:id="rId2"/>
              </a:rPr>
              <a:t>recoverytrial@ndph.ox.ac.uk</a:t>
            </a:r>
            <a:r>
              <a:rPr lang="ro-RO" sz="2600" dirty="0"/>
              <a:t>) sau telefonic (+44 800 138 5451) în termen de 24 de ore de la momentul luării la cunoștință de către investigator</a:t>
            </a:r>
          </a:p>
          <a:p>
            <a:endParaRPr lang="ro-RO" sz="2600" dirty="0"/>
          </a:p>
          <a:p>
            <a:r>
              <a:rPr lang="ro-RO" sz="2600" dirty="0"/>
              <a:t>De asemenea, în OpenClinica trebuie creat un formular pentru evenimente adverse, în care să se înregistreze date esențiale pentru evaluare și eventuala raportare ulterioară de către CCO</a:t>
            </a:r>
          </a:p>
          <a:p>
            <a:endParaRPr lang="ro-RO" sz="2600" dirty="0"/>
          </a:p>
          <a:p>
            <a:r>
              <a:rPr lang="ro-RO" sz="2600" dirty="0"/>
              <a:t>Contactați CCO la adresa de e-mail de mai sus dacă aveți întrebări cu privire la procesul de raportare</a:t>
            </a:r>
          </a:p>
          <a:p>
            <a:endParaRPr lang="ro-RO" sz="2600" dirty="0">
              <a:ea typeface="Calibri" panose="020F0502020204030204"/>
              <a:cs typeface="Calibri" panose="020F0502020204030204"/>
            </a:endParaRPr>
          </a:p>
          <a:p>
            <a:r>
              <a:rPr lang="ro-RO" sz="2600" dirty="0"/>
              <a:t>În plus față de raportarea SSAR, toți membrii echipei de studiu trebuie să informeze imediat PI în cazul în care iau cunoștință de orice problemă care poate constitui un pericol pentru sănătatea sau siguranța participanților la studiu (iar PI va informa imediat CCO dacă este de acord cu această evaluare)</a:t>
            </a:r>
          </a:p>
        </p:txBody>
      </p:sp>
      <p:sp>
        <p:nvSpPr>
          <p:cNvPr id="7" name="Title 1">
            <a:extLst>
              <a:ext uri="{FF2B5EF4-FFF2-40B4-BE49-F238E27FC236}">
                <a16:creationId xmlns:a16="http://schemas.microsoft.com/office/drawing/2014/main" id="{431295E0-A71C-4599-B141-C76240877BF4}"/>
              </a:ext>
            </a:extLst>
          </p:cNvPr>
          <p:cNvSpPr txBox="1">
            <a:spLocks/>
          </p:cNvSpPr>
          <p:nvPr/>
        </p:nvSpPr>
        <p:spPr>
          <a:xfrm>
            <a:off x="990600" y="167141"/>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bg1"/>
                </a:solidFill>
                <a:latin typeface="+mn-lt"/>
                <a:ea typeface="+mj-ea"/>
                <a:cs typeface="+mj-cs"/>
              </a:defRPr>
            </a:lvl1pPr>
          </a:lstStyle>
          <a:p>
            <a:r>
              <a:rPr lang="ro-RO" smtClean="0"/>
              <a:t>Rapoartele de siguranță</a:t>
            </a:r>
          </a:p>
        </p:txBody>
      </p:sp>
    </p:spTree>
    <p:extLst>
      <p:ext uri="{BB962C8B-B14F-4D97-AF65-F5344CB8AC3E}">
        <p14:creationId xmlns:p14="http://schemas.microsoft.com/office/powerpoint/2010/main" val="27728889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o-RO" smtClean="0"/>
              <a:t>OpenClinica</a:t>
            </a:r>
          </a:p>
        </p:txBody>
      </p:sp>
      <p:sp>
        <p:nvSpPr>
          <p:cNvPr id="3" name="Content Placeholder 2">
            <a:extLst>
              <a:ext uri="{FF2B5EF4-FFF2-40B4-BE49-F238E27FC236}">
                <a16:creationId xmlns:a16="http://schemas.microsoft.com/office/drawing/2014/main" id="{F782FFF2-07C1-4D1E-916A-E6DA4AE0DC32}"/>
              </a:ext>
            </a:extLst>
          </p:cNvPr>
          <p:cNvSpPr>
            <a:spLocks noGrp="1"/>
          </p:cNvSpPr>
          <p:nvPr>
            <p:ph idx="1"/>
          </p:nvPr>
        </p:nvSpPr>
        <p:spPr>
          <a:xfrm>
            <a:off x="380117" y="1501127"/>
            <a:ext cx="11496923" cy="5245113"/>
          </a:xfrm>
        </p:spPr>
        <p:txBody>
          <a:bodyPr>
            <a:normAutofit fontScale="92500" lnSpcReduction="10000"/>
          </a:bodyPr>
          <a:lstStyle/>
          <a:p>
            <a:r>
              <a:rPr lang="ro-RO" smtClean="0"/>
              <a:t>OpenClinica este un sistem de gestionare a datelor clinice utilizat pentru colectarea datelor de monitorizare în studiul RECOVERY</a:t>
            </a:r>
          </a:p>
          <a:p>
            <a:pPr lvl="1"/>
            <a:r>
              <a:rPr lang="ro-RO" smtClean="0"/>
              <a:t>Accesul se face printr-un browser web ( sunt acceptate Chrome, Firefox și Internet Explorer)</a:t>
            </a:r>
          </a:p>
          <a:p>
            <a:pPr lvl="1"/>
            <a:endParaRPr lang="ro-RO" dirty="0"/>
          </a:p>
          <a:p>
            <a:pPr marL="285750" indent="-285750"/>
            <a:r>
              <a:rPr lang="ro-RO" smtClean="0"/>
              <a:t>Evidențele participanților se creează automat în OpenClinica în momentul în care este randomizat un pacient (deci OpenClinica nu trebuie utilizat decât în momentul în care trebuie completat un formular de monitorizare)</a:t>
            </a:r>
          </a:p>
          <a:p>
            <a:pPr lvl="1"/>
            <a:endParaRPr lang="ro-RO" dirty="0"/>
          </a:p>
          <a:p>
            <a:r>
              <a:rPr lang="ro-RO" smtClean="0"/>
              <a:t>CRF-urile pot fi afișate în limba națională corespunzătoare, dar, din păcate, interfața OpenClinica este disponibilă în prezent numai în limba engleză</a:t>
            </a:r>
          </a:p>
          <a:p>
            <a:endParaRPr lang="ro-RO" dirty="0"/>
          </a:p>
          <a:p>
            <a:r>
              <a:rPr lang="ro-RO" smtClean="0"/>
              <a:t>Când introduceți text, </a:t>
            </a:r>
            <a:r>
              <a:rPr lang="ro-RO" b="1" dirty="0"/>
              <a:t>vă rugăm să faceți acest lucru în limba engleză</a:t>
            </a:r>
            <a:r>
              <a:rPr lang="ro-RO" smtClean="0"/>
              <a:t>, chiar dacă vizualizați formularul în altă limbă (introducerea de text este necesară, de obicei, doar pentru evenimentele adverse sau pentru a răspunde la întrebări) </a:t>
            </a:r>
          </a:p>
        </p:txBody>
      </p:sp>
    </p:spTree>
    <p:extLst>
      <p:ext uri="{BB962C8B-B14F-4D97-AF65-F5344CB8AC3E}">
        <p14:creationId xmlns:p14="http://schemas.microsoft.com/office/powerpoint/2010/main" val="24163950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smtClean="0"/>
              <a:t>Definiții ale termenilor din OpenClinica</a:t>
            </a:r>
          </a:p>
        </p:txBody>
      </p:sp>
      <p:sp>
        <p:nvSpPr>
          <p:cNvPr id="3" name="Content Placeholder 2"/>
          <p:cNvSpPr>
            <a:spLocks noGrp="1"/>
          </p:cNvSpPr>
          <p:nvPr>
            <p:ph idx="1"/>
          </p:nvPr>
        </p:nvSpPr>
        <p:spPr>
          <a:xfrm>
            <a:off x="504201" y="1596885"/>
            <a:ext cx="11177899" cy="4732478"/>
          </a:xfrm>
        </p:spPr>
        <p:txBody>
          <a:bodyPr>
            <a:normAutofit fontScale="85000" lnSpcReduction="20000"/>
          </a:bodyPr>
          <a:lstStyle/>
          <a:p>
            <a:r>
              <a:rPr lang="ro-RO" b="1" dirty="0"/>
              <a:t>Study (studiu</a:t>
            </a:r>
            <a:r>
              <a:rPr lang="ro-RO" smtClean="0"/>
              <a:t>) – acest termen desemnează studiul, în cazul de față, RECOVERY</a:t>
            </a:r>
            <a:endParaRPr lang="ro-RO" dirty="0">
              <a:highlight>
                <a:srgbClr val="FFFF00"/>
              </a:highlight>
            </a:endParaRPr>
          </a:p>
          <a:p>
            <a:pPr lvl="1"/>
            <a:endParaRPr lang="ro-RO" dirty="0">
              <a:highlight>
                <a:srgbClr val="FFFF00"/>
              </a:highlight>
            </a:endParaRPr>
          </a:p>
          <a:p>
            <a:r>
              <a:rPr lang="ro-RO" b="1" dirty="0"/>
              <a:t>Participant – </a:t>
            </a:r>
            <a:r>
              <a:rPr lang="ro-RO" smtClean="0"/>
              <a:t>acest termen desemnează un participant în cadrul studiului</a:t>
            </a:r>
            <a:endParaRPr lang="ro-RO" dirty="0">
              <a:highlight>
                <a:srgbClr val="FFFF00"/>
              </a:highlight>
            </a:endParaRPr>
          </a:p>
          <a:p>
            <a:pPr lvl="1"/>
            <a:endParaRPr lang="ro-RO" dirty="0">
              <a:highlight>
                <a:srgbClr val="FFFF00"/>
              </a:highlight>
            </a:endParaRPr>
          </a:p>
          <a:p>
            <a:r>
              <a:rPr lang="ro-RO" b="1" dirty="0"/>
              <a:t>Event or Study Event (eveniment sau eveniment de studiu) –</a:t>
            </a:r>
            <a:r>
              <a:rPr lang="ro-RO" smtClean="0"/>
              <a:t> acest termen se referă la un punct de colectare a datelor, cum ar fi monitorizarea sau evenimentele adverse</a:t>
            </a:r>
            <a:endParaRPr lang="ro-RO" dirty="0">
              <a:highlight>
                <a:srgbClr val="FFFF00"/>
              </a:highlight>
            </a:endParaRPr>
          </a:p>
          <a:p>
            <a:pPr lvl="1"/>
            <a:endParaRPr lang="ro-RO" dirty="0">
              <a:highlight>
                <a:srgbClr val="FFFF00"/>
              </a:highlight>
            </a:endParaRPr>
          </a:p>
          <a:p>
            <a:r>
              <a:rPr lang="ro-RO" b="1" dirty="0"/>
              <a:t>CRF – </a:t>
            </a:r>
            <a:r>
              <a:rPr lang="ro-RO" smtClean="0"/>
              <a:t>formularul de raportare a cazului, un formular utilizat pentru a colecta și conține date pentru un eveniment de studiu</a:t>
            </a:r>
            <a:endParaRPr lang="ro-RO" dirty="0">
              <a:highlight>
                <a:srgbClr val="FFFF00"/>
              </a:highlight>
            </a:endParaRPr>
          </a:p>
          <a:p>
            <a:pPr lvl="1"/>
            <a:endParaRPr lang="ro-RO" dirty="0">
              <a:highlight>
                <a:srgbClr val="FFFF00"/>
              </a:highlight>
            </a:endParaRPr>
          </a:p>
          <a:p>
            <a:r>
              <a:rPr lang="ro-RO" b="1" dirty="0"/>
              <a:t>Queries (întrebări) – </a:t>
            </a:r>
            <a:r>
              <a:rPr lang="ro-RO" smtClean="0"/>
              <a:t>întrebări sau adnotări pentru elementele de date în cazul în care o valoare introdusă nu corespunde așteptărilor (sunt create de către echipa site-ului sau de către centrul de coordonare). Unele sunt generate automat dacă un rezultat necesită verificare.</a:t>
            </a:r>
            <a:endParaRPr lang="ro-RO" dirty="0">
              <a:highlight>
                <a:srgbClr val="FFFF00"/>
              </a:highlight>
            </a:endParaRPr>
          </a:p>
          <a:p>
            <a:pPr lvl="1"/>
            <a:endParaRPr lang="ro-RO" dirty="0"/>
          </a:p>
        </p:txBody>
      </p:sp>
    </p:spTree>
    <p:extLst>
      <p:ext uri="{BB962C8B-B14F-4D97-AF65-F5344CB8AC3E}">
        <p14:creationId xmlns:p14="http://schemas.microsoft.com/office/powerpoint/2010/main" val="42476785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BE5C4-71FA-45D9-A14A-E5444904503A}"/>
              </a:ext>
            </a:extLst>
          </p:cNvPr>
          <p:cNvSpPr>
            <a:spLocks noGrp="1"/>
          </p:cNvSpPr>
          <p:nvPr>
            <p:ph type="title"/>
          </p:nvPr>
        </p:nvSpPr>
        <p:spPr/>
        <p:txBody>
          <a:bodyPr/>
          <a:lstStyle/>
          <a:p>
            <a:r>
              <a:rPr lang="ro-RO" smtClean="0"/>
              <a:t>Log-in page (pagina de conectare)</a:t>
            </a:r>
          </a:p>
        </p:txBody>
      </p:sp>
      <p:pic>
        <p:nvPicPr>
          <p:cNvPr id="5" name="Content Placeholder 4" descr="A screenshot of a social media post&#10;&#10;Description automatically generated">
            <a:extLst>
              <a:ext uri="{FF2B5EF4-FFF2-40B4-BE49-F238E27FC236}">
                <a16:creationId xmlns:a16="http://schemas.microsoft.com/office/drawing/2014/main" id="{99F26C8F-40CE-4689-ABBF-675F1D99E2E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05086" y="1731413"/>
            <a:ext cx="5742011" cy="4579938"/>
          </a:xfrm>
        </p:spPr>
      </p:pic>
      <p:sp>
        <p:nvSpPr>
          <p:cNvPr id="3" name="TextBox 2"/>
          <p:cNvSpPr txBox="1"/>
          <p:nvPr/>
        </p:nvSpPr>
        <p:spPr>
          <a:xfrm>
            <a:off x="6911339" y="2830162"/>
            <a:ext cx="4670475" cy="2092881"/>
          </a:xfrm>
          <a:prstGeom prst="rect">
            <a:avLst/>
          </a:prstGeom>
          <a:noFill/>
        </p:spPr>
        <p:txBody>
          <a:bodyPr wrap="square" rtlCol="0">
            <a:spAutoFit/>
          </a:bodyPr>
          <a:lstStyle/>
          <a:p>
            <a:r>
              <a:rPr lang="ro-RO" sz="2600" dirty="0"/>
              <a:t>URL: </a:t>
            </a:r>
            <a:r>
              <a:rPr lang="ro-RO" sz="2600" dirty="0">
                <a:hlinkClick r:id="rId3"/>
              </a:rPr>
              <a:t>https://npeu.openclinica.io</a:t>
            </a:r>
            <a:endParaRPr lang="ro-RO" sz="2600" dirty="0"/>
          </a:p>
          <a:p>
            <a:endParaRPr lang="ro-RO" sz="2600" dirty="0"/>
          </a:p>
          <a:p>
            <a:r>
              <a:rPr lang="ro-RO" sz="2600" dirty="0"/>
              <a:t>Vi se va trimite un e-mail de invitație, care va include datele dvs. de conectare</a:t>
            </a:r>
          </a:p>
        </p:txBody>
      </p:sp>
    </p:spTree>
    <p:extLst>
      <p:ext uri="{BB962C8B-B14F-4D97-AF65-F5344CB8AC3E}">
        <p14:creationId xmlns:p14="http://schemas.microsoft.com/office/powerpoint/2010/main" val="10662554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38100" y="1373560"/>
            <a:ext cx="7894320" cy="5474270"/>
            <a:chOff x="-906780" y="119445"/>
            <a:chExt cx="9602032" cy="6658473"/>
          </a:xfrm>
        </p:grpSpPr>
        <p:grpSp>
          <p:nvGrpSpPr>
            <p:cNvPr id="16" name="Group 15"/>
            <p:cNvGrpSpPr/>
            <p:nvPr/>
          </p:nvGrpSpPr>
          <p:grpSpPr>
            <a:xfrm>
              <a:off x="-906780" y="119445"/>
              <a:ext cx="9602032" cy="6658473"/>
              <a:chOff x="-906780" y="119445"/>
              <a:chExt cx="9602032" cy="6658473"/>
            </a:xfrm>
          </p:grpSpPr>
          <p:pic>
            <p:nvPicPr>
              <p:cNvPr id="24" name="Picture 23"/>
              <p:cNvPicPr>
                <a:picLocks noChangeAspect="1"/>
              </p:cNvPicPr>
              <p:nvPr/>
            </p:nvPicPr>
            <p:blipFill>
              <a:blip r:embed="rId2"/>
              <a:stretch>
                <a:fillRect/>
              </a:stretch>
            </p:blipFill>
            <p:spPr>
              <a:xfrm>
                <a:off x="-906780" y="119445"/>
                <a:ext cx="9602032" cy="6561389"/>
              </a:xfrm>
              <a:prstGeom prst="rect">
                <a:avLst/>
              </a:prstGeom>
            </p:spPr>
          </p:pic>
          <p:sp>
            <p:nvSpPr>
              <p:cNvPr id="25" name="Rectangle 24"/>
              <p:cNvSpPr/>
              <p:nvPr/>
            </p:nvSpPr>
            <p:spPr>
              <a:xfrm flipV="1">
                <a:off x="101846" y="1264920"/>
                <a:ext cx="8585786" cy="55129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endParaRPr>
              </a:p>
            </p:txBody>
          </p:sp>
        </p:grpSp>
        <p:grpSp>
          <p:nvGrpSpPr>
            <p:cNvPr id="17" name="Group 16"/>
            <p:cNvGrpSpPr>
              <a:grpSpLocks noChangeAspect="1"/>
            </p:cNvGrpSpPr>
            <p:nvPr/>
          </p:nvGrpSpPr>
          <p:grpSpPr>
            <a:xfrm>
              <a:off x="101846" y="1278326"/>
              <a:ext cx="5125474" cy="4919851"/>
              <a:chOff x="4184313" y="585368"/>
              <a:chExt cx="6242498" cy="5992062"/>
            </a:xfrm>
          </p:grpSpPr>
          <p:pic>
            <p:nvPicPr>
              <p:cNvPr id="18" name="Picture 17"/>
              <p:cNvPicPr>
                <a:picLocks noChangeAspect="1"/>
              </p:cNvPicPr>
              <p:nvPr/>
            </p:nvPicPr>
            <p:blipFill rotWithShape="1">
              <a:blip r:embed="rId3"/>
              <a:srcRect l="88711"/>
              <a:stretch/>
            </p:blipFill>
            <p:spPr>
              <a:xfrm>
                <a:off x="9220200" y="585369"/>
                <a:ext cx="1206611" cy="5992061"/>
              </a:xfrm>
              <a:prstGeom prst="rect">
                <a:avLst/>
              </a:prstGeom>
            </p:spPr>
          </p:pic>
          <p:pic>
            <p:nvPicPr>
              <p:cNvPr id="19" name="Picture 18"/>
              <p:cNvPicPr>
                <a:picLocks noChangeAspect="1"/>
              </p:cNvPicPr>
              <p:nvPr/>
            </p:nvPicPr>
            <p:blipFill rotWithShape="1">
              <a:blip r:embed="rId3"/>
              <a:srcRect t="277" r="86517"/>
              <a:stretch/>
            </p:blipFill>
            <p:spPr>
              <a:xfrm>
                <a:off x="4184313" y="601980"/>
                <a:ext cx="1442831" cy="5975448"/>
              </a:xfrm>
              <a:prstGeom prst="rect">
                <a:avLst/>
              </a:prstGeom>
            </p:spPr>
          </p:pic>
          <p:pic>
            <p:nvPicPr>
              <p:cNvPr id="20" name="Picture 19"/>
              <p:cNvPicPr>
                <a:picLocks noChangeAspect="1"/>
              </p:cNvPicPr>
              <p:nvPr/>
            </p:nvPicPr>
            <p:blipFill rotWithShape="1">
              <a:blip r:embed="rId3"/>
              <a:srcRect l="20343" t="404" r="74168"/>
              <a:stretch/>
            </p:blipFill>
            <p:spPr>
              <a:xfrm>
                <a:off x="5613395" y="609600"/>
                <a:ext cx="586741" cy="5967828"/>
              </a:xfrm>
              <a:prstGeom prst="rect">
                <a:avLst/>
              </a:prstGeom>
            </p:spPr>
          </p:pic>
          <p:pic>
            <p:nvPicPr>
              <p:cNvPr id="21" name="Picture 20"/>
              <p:cNvPicPr>
                <a:picLocks noChangeAspect="1"/>
              </p:cNvPicPr>
              <p:nvPr/>
            </p:nvPicPr>
            <p:blipFill rotWithShape="1">
              <a:blip r:embed="rId3"/>
              <a:srcRect l="37168" r="56701"/>
              <a:stretch/>
            </p:blipFill>
            <p:spPr>
              <a:xfrm>
                <a:off x="6192350" y="585368"/>
                <a:ext cx="655321" cy="5992061"/>
              </a:xfrm>
              <a:prstGeom prst="rect">
                <a:avLst/>
              </a:prstGeom>
            </p:spPr>
          </p:pic>
          <p:pic>
            <p:nvPicPr>
              <p:cNvPr id="22" name="Picture 21"/>
              <p:cNvPicPr>
                <a:picLocks noChangeAspect="1"/>
              </p:cNvPicPr>
              <p:nvPr/>
            </p:nvPicPr>
            <p:blipFill rotWithShape="1">
              <a:blip r:embed="rId3"/>
              <a:srcRect l="50071" r="44154"/>
              <a:stretch/>
            </p:blipFill>
            <p:spPr>
              <a:xfrm>
                <a:off x="6833755" y="585368"/>
                <a:ext cx="617221" cy="5992061"/>
              </a:xfrm>
              <a:prstGeom prst="rect">
                <a:avLst/>
              </a:prstGeom>
            </p:spPr>
          </p:pic>
          <p:pic>
            <p:nvPicPr>
              <p:cNvPr id="23" name="Picture 22"/>
              <p:cNvPicPr>
                <a:picLocks noChangeAspect="1"/>
              </p:cNvPicPr>
              <p:nvPr/>
            </p:nvPicPr>
            <p:blipFill rotWithShape="1">
              <a:blip r:embed="rId3"/>
              <a:srcRect l="61050" r="22196"/>
              <a:stretch/>
            </p:blipFill>
            <p:spPr>
              <a:xfrm>
                <a:off x="7429499" y="585369"/>
                <a:ext cx="1790701" cy="5992061"/>
              </a:xfrm>
              <a:prstGeom prst="rect">
                <a:avLst/>
              </a:prstGeom>
            </p:spPr>
          </p:pic>
        </p:grpSp>
      </p:grpSp>
      <p:sp>
        <p:nvSpPr>
          <p:cNvPr id="2" name="Title 1"/>
          <p:cNvSpPr>
            <a:spLocks noGrp="1"/>
          </p:cNvSpPr>
          <p:nvPr>
            <p:ph type="title"/>
          </p:nvPr>
        </p:nvSpPr>
        <p:spPr/>
        <p:txBody>
          <a:bodyPr/>
          <a:lstStyle/>
          <a:p>
            <a:r>
              <a:rPr lang="ro-RO" smtClean="0"/>
              <a:t>Matricea participanților</a:t>
            </a:r>
          </a:p>
        </p:txBody>
      </p:sp>
      <p:sp>
        <p:nvSpPr>
          <p:cNvPr id="4" name="Rectangle 2"/>
          <p:cNvSpPr>
            <a:spLocks noChangeArrowheads="1"/>
          </p:cNvSpPr>
          <p:nvPr/>
        </p:nvSpPr>
        <p:spPr bwMode="auto">
          <a:xfrm>
            <a:off x="1500997" y="6034503"/>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
        <p:nvSpPr>
          <p:cNvPr id="5" name="TextBox 4"/>
          <p:cNvSpPr txBox="1"/>
          <p:nvPr/>
        </p:nvSpPr>
        <p:spPr>
          <a:xfrm>
            <a:off x="5120183" y="1903915"/>
            <a:ext cx="7052293" cy="5078313"/>
          </a:xfrm>
          <a:prstGeom prst="rect">
            <a:avLst/>
          </a:prstGeom>
          <a:noFill/>
        </p:spPr>
        <p:txBody>
          <a:bodyPr wrap="square" rtlCol="0">
            <a:spAutoFit/>
          </a:bodyPr>
          <a:lstStyle/>
          <a:p>
            <a:pPr marL="285750" indent="-285750">
              <a:buFont typeface="Arial" panose="020B0604020202020204" pitchFamily="34" charset="0"/>
              <a:buChar char="•"/>
            </a:pPr>
            <a:r>
              <a:rPr lang="ro-RO" dirty="0" smtClean="0"/>
              <a:t>Navigați cu ajutorul barei de navigare</a:t>
            </a:r>
          </a:p>
          <a:p>
            <a:pPr marL="742950" lvl="1" indent="-285750">
              <a:buFont typeface="Arial" panose="020B0604020202020204" pitchFamily="34" charset="0"/>
              <a:buChar char="•"/>
            </a:pPr>
            <a:r>
              <a:rPr lang="ro-RO" dirty="0" smtClean="0"/>
              <a:t>Cu butonul </a:t>
            </a:r>
            <a:r>
              <a:rPr lang="ro-RO" b="1" dirty="0"/>
              <a:t>Home (acasă)</a:t>
            </a:r>
            <a:r>
              <a:rPr lang="ro-RO" dirty="0" smtClean="0"/>
              <a:t> ajungeți la pagina principală a locației dvs. (nu se utilizează)</a:t>
            </a:r>
          </a:p>
          <a:p>
            <a:pPr marL="742950" lvl="1" indent="-285750">
              <a:buFont typeface="Arial" panose="020B0604020202020204" pitchFamily="34" charset="0"/>
              <a:buChar char="•"/>
            </a:pPr>
            <a:r>
              <a:rPr lang="ro-RO" b="1" dirty="0"/>
              <a:t>Participant matrix (matricea participanților)</a:t>
            </a:r>
            <a:r>
              <a:rPr lang="ro-RO" dirty="0" smtClean="0"/>
              <a:t> afișează un tabel cu toți participanții din locația dvs. </a:t>
            </a:r>
          </a:p>
          <a:p>
            <a:pPr marL="742950" lvl="1" indent="-285750">
              <a:buFont typeface="Arial" panose="020B0604020202020204" pitchFamily="34" charset="0"/>
              <a:buChar char="•"/>
            </a:pPr>
            <a:r>
              <a:rPr lang="ro-RO" b="1" dirty="0"/>
              <a:t>Queries (întrebări)</a:t>
            </a:r>
            <a:r>
              <a:rPr lang="ro-RO" dirty="0" smtClean="0"/>
              <a:t> afișează un tabel cu toate întrebările din locația dvs.</a:t>
            </a:r>
          </a:p>
          <a:p>
            <a:pPr marL="285750" indent="-285750">
              <a:buFont typeface="Arial" panose="020B0604020202020204" pitchFamily="34" charset="0"/>
              <a:buChar char="•"/>
            </a:pPr>
            <a:r>
              <a:rPr lang="ro-RO" dirty="0" smtClean="0"/>
              <a:t>Când </a:t>
            </a:r>
            <a:r>
              <a:rPr lang="ro-RO" dirty="0" smtClean="0"/>
              <a:t>un pacient este randomizat, datele sale de referință sunt adăugate automat la două CRF-uri:</a:t>
            </a:r>
          </a:p>
          <a:p>
            <a:pPr marL="742950" lvl="1" indent="-285750">
              <a:buFont typeface="Arial" panose="020B0604020202020204" pitchFamily="34" charset="0"/>
              <a:buChar char="•"/>
            </a:pPr>
            <a:r>
              <a:rPr lang="ro-RO" dirty="0" smtClean="0"/>
              <a:t>Un formular de „randomizare” (care poate fi modificat dacă s-a produs o eroare) și totodată</a:t>
            </a:r>
          </a:p>
          <a:p>
            <a:pPr marL="742950" lvl="1" indent="-285750">
              <a:buFont typeface="Arial" panose="020B0604020202020204" pitchFamily="34" charset="0"/>
              <a:buChar char="•"/>
            </a:pPr>
            <a:r>
              <a:rPr lang="ro-RO" dirty="0" smtClean="0"/>
              <a:t>Un formular de „introducere” (o versiune blocată a datelor introduse care nu poate fi modificată)</a:t>
            </a:r>
          </a:p>
          <a:p>
            <a:endParaRPr lang="ro-RO" dirty="0"/>
          </a:p>
          <a:p>
            <a:pPr marL="285750" indent="-285750">
              <a:buFont typeface="Arial" panose="020B0604020202020204" pitchFamily="34" charset="0"/>
              <a:buChar char="•"/>
            </a:pPr>
            <a:r>
              <a:rPr lang="ro-RO" b="1" dirty="0"/>
              <a:t>Niciodată</a:t>
            </a:r>
            <a:r>
              <a:rPr lang="ro-RO" dirty="0" smtClean="0"/>
              <a:t> nu este necesar să adăugați dvs. un participant nou în </a:t>
            </a:r>
            <a:r>
              <a:rPr lang="ro-RO" dirty="0" err="1" smtClean="0"/>
              <a:t>OpenClinica</a:t>
            </a:r>
            <a:r>
              <a:rPr lang="ro-RO" dirty="0" smtClean="0"/>
              <a:t>, deci nu folosiți acest buton</a:t>
            </a:r>
          </a:p>
          <a:p>
            <a:pPr marL="742950" lvl="1" indent="-285750">
              <a:buFont typeface="Arial" panose="020B0604020202020204" pitchFamily="34" charset="0"/>
              <a:buChar char="•"/>
            </a:pPr>
            <a:r>
              <a:rPr lang="ro-RO" dirty="0" smtClean="0"/>
              <a:t>Contactați echipa de studiu dacă nu găsiți un participant pe care vă așteptați să îl vedeți</a:t>
            </a:r>
          </a:p>
        </p:txBody>
      </p:sp>
      <p:sp>
        <p:nvSpPr>
          <p:cNvPr id="7" name="Oval 6"/>
          <p:cNvSpPr/>
          <p:nvPr/>
        </p:nvSpPr>
        <p:spPr>
          <a:xfrm>
            <a:off x="5483653" y="1652198"/>
            <a:ext cx="1465788" cy="16136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9" name="Straight Connector 8"/>
          <p:cNvCxnSpPr>
            <a:stCxn id="7" idx="4"/>
          </p:cNvCxnSpPr>
          <p:nvPr/>
        </p:nvCxnSpPr>
        <p:spPr>
          <a:xfrm>
            <a:off x="6216547" y="1813560"/>
            <a:ext cx="237593" cy="21009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3322320" y="2179319"/>
            <a:ext cx="715119" cy="15822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14" name="Straight Connector 13"/>
          <p:cNvCxnSpPr>
            <a:stCxn id="13" idx="6"/>
          </p:cNvCxnSpPr>
          <p:nvPr/>
        </p:nvCxnSpPr>
        <p:spPr>
          <a:xfrm>
            <a:off x="4037439" y="2258434"/>
            <a:ext cx="2179108" cy="343035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95059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smtClean="0"/>
              <a:t>Matricea participanților</a:t>
            </a:r>
          </a:p>
        </p:txBody>
      </p:sp>
      <p:sp>
        <p:nvSpPr>
          <p:cNvPr id="4" name="Rectangle 2"/>
          <p:cNvSpPr>
            <a:spLocks noChangeArrowheads="1"/>
          </p:cNvSpPr>
          <p:nvPr/>
        </p:nvSpPr>
        <p:spPr bwMode="auto">
          <a:xfrm>
            <a:off x="1500997" y="6034503"/>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grpSp>
        <p:nvGrpSpPr>
          <p:cNvPr id="18" name="Group 17"/>
          <p:cNvGrpSpPr>
            <a:grpSpLocks noChangeAspect="1"/>
          </p:cNvGrpSpPr>
          <p:nvPr/>
        </p:nvGrpSpPr>
        <p:grpSpPr>
          <a:xfrm>
            <a:off x="38100" y="1373560"/>
            <a:ext cx="7894320" cy="5474270"/>
            <a:chOff x="-906780" y="119445"/>
            <a:chExt cx="9602032" cy="6658473"/>
          </a:xfrm>
        </p:grpSpPr>
        <p:grpSp>
          <p:nvGrpSpPr>
            <p:cNvPr id="17" name="Group 16"/>
            <p:cNvGrpSpPr/>
            <p:nvPr/>
          </p:nvGrpSpPr>
          <p:grpSpPr>
            <a:xfrm>
              <a:off x="-906780" y="119445"/>
              <a:ext cx="9602032" cy="6658473"/>
              <a:chOff x="-906780" y="119445"/>
              <a:chExt cx="9602032" cy="6658473"/>
            </a:xfrm>
          </p:grpSpPr>
          <p:pic>
            <p:nvPicPr>
              <p:cNvPr id="7" name="Picture 6"/>
              <p:cNvPicPr>
                <a:picLocks noChangeAspect="1"/>
              </p:cNvPicPr>
              <p:nvPr/>
            </p:nvPicPr>
            <p:blipFill>
              <a:blip r:embed="rId2"/>
              <a:stretch>
                <a:fillRect/>
              </a:stretch>
            </p:blipFill>
            <p:spPr>
              <a:xfrm>
                <a:off x="-906780" y="119445"/>
                <a:ext cx="9602032" cy="6561389"/>
              </a:xfrm>
              <a:prstGeom prst="rect">
                <a:avLst/>
              </a:prstGeom>
            </p:spPr>
          </p:pic>
          <p:sp>
            <p:nvSpPr>
              <p:cNvPr id="16" name="Rectangle 15"/>
              <p:cNvSpPr/>
              <p:nvPr/>
            </p:nvSpPr>
            <p:spPr>
              <a:xfrm flipV="1">
                <a:off x="101846" y="1264920"/>
                <a:ext cx="8585786" cy="55129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endParaRPr>
              </a:p>
            </p:txBody>
          </p:sp>
        </p:grpSp>
        <p:grpSp>
          <p:nvGrpSpPr>
            <p:cNvPr id="15" name="Group 14"/>
            <p:cNvGrpSpPr>
              <a:grpSpLocks noChangeAspect="1"/>
            </p:cNvGrpSpPr>
            <p:nvPr/>
          </p:nvGrpSpPr>
          <p:grpSpPr>
            <a:xfrm>
              <a:off x="101846" y="1278326"/>
              <a:ext cx="5125474" cy="4919851"/>
              <a:chOff x="4184313" y="585368"/>
              <a:chExt cx="6242498" cy="5992062"/>
            </a:xfrm>
          </p:grpSpPr>
          <p:pic>
            <p:nvPicPr>
              <p:cNvPr id="8" name="Picture 7"/>
              <p:cNvPicPr>
                <a:picLocks noChangeAspect="1"/>
              </p:cNvPicPr>
              <p:nvPr/>
            </p:nvPicPr>
            <p:blipFill rotWithShape="1">
              <a:blip r:embed="rId3"/>
              <a:srcRect l="88711"/>
              <a:stretch/>
            </p:blipFill>
            <p:spPr>
              <a:xfrm>
                <a:off x="9220200" y="585369"/>
                <a:ext cx="1206611" cy="5992061"/>
              </a:xfrm>
              <a:prstGeom prst="rect">
                <a:avLst/>
              </a:prstGeom>
            </p:spPr>
          </p:pic>
          <p:pic>
            <p:nvPicPr>
              <p:cNvPr id="9" name="Picture 8"/>
              <p:cNvPicPr>
                <a:picLocks noChangeAspect="1"/>
              </p:cNvPicPr>
              <p:nvPr/>
            </p:nvPicPr>
            <p:blipFill rotWithShape="1">
              <a:blip r:embed="rId3"/>
              <a:srcRect t="277" r="86517"/>
              <a:stretch/>
            </p:blipFill>
            <p:spPr>
              <a:xfrm>
                <a:off x="4184313" y="601980"/>
                <a:ext cx="1442831" cy="5975448"/>
              </a:xfrm>
              <a:prstGeom prst="rect">
                <a:avLst/>
              </a:prstGeom>
            </p:spPr>
          </p:pic>
          <p:pic>
            <p:nvPicPr>
              <p:cNvPr id="10" name="Picture 9"/>
              <p:cNvPicPr>
                <a:picLocks noChangeAspect="1"/>
              </p:cNvPicPr>
              <p:nvPr/>
            </p:nvPicPr>
            <p:blipFill rotWithShape="1">
              <a:blip r:embed="rId3"/>
              <a:srcRect l="20343" t="404" r="74168"/>
              <a:stretch/>
            </p:blipFill>
            <p:spPr>
              <a:xfrm>
                <a:off x="5613395" y="609600"/>
                <a:ext cx="586741" cy="5967828"/>
              </a:xfrm>
              <a:prstGeom prst="rect">
                <a:avLst/>
              </a:prstGeom>
            </p:spPr>
          </p:pic>
          <p:pic>
            <p:nvPicPr>
              <p:cNvPr id="11" name="Picture 10"/>
              <p:cNvPicPr>
                <a:picLocks noChangeAspect="1"/>
              </p:cNvPicPr>
              <p:nvPr/>
            </p:nvPicPr>
            <p:blipFill rotWithShape="1">
              <a:blip r:embed="rId3"/>
              <a:srcRect l="37168" r="56701"/>
              <a:stretch/>
            </p:blipFill>
            <p:spPr>
              <a:xfrm>
                <a:off x="6192350" y="585368"/>
                <a:ext cx="655321" cy="5992061"/>
              </a:xfrm>
              <a:prstGeom prst="rect">
                <a:avLst/>
              </a:prstGeom>
            </p:spPr>
          </p:pic>
          <p:pic>
            <p:nvPicPr>
              <p:cNvPr id="12" name="Picture 11"/>
              <p:cNvPicPr>
                <a:picLocks noChangeAspect="1"/>
              </p:cNvPicPr>
              <p:nvPr/>
            </p:nvPicPr>
            <p:blipFill rotWithShape="1">
              <a:blip r:embed="rId3"/>
              <a:srcRect l="50071" r="44154"/>
              <a:stretch/>
            </p:blipFill>
            <p:spPr>
              <a:xfrm>
                <a:off x="6833755" y="585368"/>
                <a:ext cx="617221" cy="5992061"/>
              </a:xfrm>
              <a:prstGeom prst="rect">
                <a:avLst/>
              </a:prstGeom>
            </p:spPr>
          </p:pic>
          <p:pic>
            <p:nvPicPr>
              <p:cNvPr id="13" name="Picture 12"/>
              <p:cNvPicPr>
                <a:picLocks noChangeAspect="1"/>
              </p:cNvPicPr>
              <p:nvPr/>
            </p:nvPicPr>
            <p:blipFill rotWithShape="1">
              <a:blip r:embed="rId3"/>
              <a:srcRect l="61050" r="22196"/>
              <a:stretch/>
            </p:blipFill>
            <p:spPr>
              <a:xfrm>
                <a:off x="7429499" y="585369"/>
                <a:ext cx="1790701" cy="5992061"/>
              </a:xfrm>
              <a:prstGeom prst="rect">
                <a:avLst/>
              </a:prstGeom>
            </p:spPr>
          </p:pic>
        </p:grpSp>
      </p:grpSp>
      <p:sp>
        <p:nvSpPr>
          <p:cNvPr id="5" name="Rectangle 4"/>
          <p:cNvSpPr/>
          <p:nvPr/>
        </p:nvSpPr>
        <p:spPr>
          <a:xfrm>
            <a:off x="5237018" y="2015357"/>
            <a:ext cx="6954982" cy="4708981"/>
          </a:xfrm>
          <a:prstGeom prst="rect">
            <a:avLst/>
          </a:prstGeom>
        </p:spPr>
        <p:txBody>
          <a:bodyPr wrap="square">
            <a:spAutoFit/>
          </a:bodyPr>
          <a:lstStyle/>
          <a:p>
            <a:pPr marL="457200" indent="-457200">
              <a:buFont typeface="Arial" panose="020B0604020202020204" pitchFamily="34" charset="0"/>
              <a:buChar char="•"/>
            </a:pPr>
            <a:r>
              <a:rPr lang="ro-RO" sz="2000" dirty="0"/>
              <a:t>Fiecare rând reprezintă un singur participant, cu ID-ul participantului (numărul de studiu) afișat în prima coloană cu prefixul „CV_”</a:t>
            </a:r>
          </a:p>
          <a:p>
            <a:pPr marL="457200" indent="-457200">
              <a:buFont typeface="Arial" panose="020B0604020202020204" pitchFamily="34" charset="0"/>
              <a:buChar char="•"/>
            </a:pPr>
            <a:r>
              <a:rPr lang="ro-RO" sz="2000" dirty="0"/>
              <a:t>Coloanele următoare conțin CRF-urile</a:t>
            </a:r>
          </a:p>
          <a:p>
            <a:pPr marL="457200" indent="-457200">
              <a:buFont typeface="Arial" panose="020B0604020202020204" pitchFamily="34" charset="0"/>
              <a:buChar char="•"/>
            </a:pPr>
            <a:r>
              <a:rPr lang="ro-RO" sz="2000" dirty="0" smtClean="0"/>
              <a:t>CRF-urile </a:t>
            </a:r>
            <a:r>
              <a:rPr lang="ro-RO" sz="2000" dirty="0"/>
              <a:t>utilizate pentru introducerea datelor în UE sunt:</a:t>
            </a:r>
          </a:p>
          <a:p>
            <a:pPr marL="914400" lvl="1" indent="-457200">
              <a:buFont typeface="Arial" panose="020B0604020202020204" pitchFamily="34" charset="0"/>
              <a:buChar char="•"/>
            </a:pPr>
            <a:r>
              <a:rPr lang="ro-RO" sz="2000" dirty="0"/>
              <a:t>„Follow-up” (monitorizare): Formularul principal de monitorizare, completat în (sau imediat după) ziua 28</a:t>
            </a:r>
          </a:p>
          <a:p>
            <a:pPr marL="914400" lvl="1" indent="-457200">
              <a:buFont typeface="Arial" panose="020B0604020202020204" pitchFamily="34" charset="0"/>
              <a:buChar char="•"/>
            </a:pPr>
            <a:r>
              <a:rPr lang="ro-RO" sz="2000" dirty="0"/>
              <a:t>„6 Month Follow-up” (monitorizare la 6 luni): formularul de monitorizare la 6 luni</a:t>
            </a:r>
          </a:p>
          <a:p>
            <a:pPr marL="914400" lvl="1" indent="-457200">
              <a:buFont typeface="Arial" panose="020B0604020202020204" pitchFamily="34" charset="0"/>
              <a:buChar char="•"/>
            </a:pPr>
            <a:r>
              <a:rPr lang="ro-RO" sz="2000" dirty="0"/>
              <a:t>Adverse Events (evenimente adverse): De utilizat dacă se raportează o reacție adversă gravă suspectată</a:t>
            </a:r>
          </a:p>
          <a:p>
            <a:pPr marL="457200" indent="-457200">
              <a:buFont typeface="Arial" panose="020B0604020202020204" pitchFamily="34" charset="0"/>
              <a:buChar char="•"/>
            </a:pPr>
            <a:r>
              <a:rPr lang="ro-RO" sz="2000" dirty="0" smtClean="0"/>
              <a:t>„</a:t>
            </a:r>
            <a:r>
              <a:rPr lang="ro-RO" sz="2000" dirty="0"/>
              <a:t>Sponsor Assessment” (evaluarea de către sponsor), „28 Day Vital Status” (starea vitală la 28 de zile) și alte eventuale CRF care apar în această matrice nu sunt utilizate pentru introducerea datelor în UE</a:t>
            </a:r>
          </a:p>
        </p:txBody>
      </p:sp>
    </p:spTree>
    <p:extLst>
      <p:ext uri="{BB962C8B-B14F-4D97-AF65-F5344CB8AC3E}">
        <p14:creationId xmlns:p14="http://schemas.microsoft.com/office/powerpoint/2010/main" val="38303836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a:grpSpLocks noChangeAspect="1"/>
          </p:cNvGrpSpPr>
          <p:nvPr/>
        </p:nvGrpSpPr>
        <p:grpSpPr>
          <a:xfrm>
            <a:off x="38100" y="1373560"/>
            <a:ext cx="7894320" cy="5474270"/>
            <a:chOff x="-906780" y="119445"/>
            <a:chExt cx="9602032" cy="6658473"/>
          </a:xfrm>
        </p:grpSpPr>
        <p:grpSp>
          <p:nvGrpSpPr>
            <p:cNvPr id="14" name="Group 13"/>
            <p:cNvGrpSpPr/>
            <p:nvPr/>
          </p:nvGrpSpPr>
          <p:grpSpPr>
            <a:xfrm>
              <a:off x="-906780" y="119445"/>
              <a:ext cx="9602032" cy="6658473"/>
              <a:chOff x="-906780" y="119445"/>
              <a:chExt cx="9602032" cy="6658473"/>
            </a:xfrm>
          </p:grpSpPr>
          <p:pic>
            <p:nvPicPr>
              <p:cNvPr id="22" name="Picture 21"/>
              <p:cNvPicPr>
                <a:picLocks noChangeAspect="1"/>
              </p:cNvPicPr>
              <p:nvPr/>
            </p:nvPicPr>
            <p:blipFill>
              <a:blip r:embed="rId2"/>
              <a:stretch>
                <a:fillRect/>
              </a:stretch>
            </p:blipFill>
            <p:spPr>
              <a:xfrm>
                <a:off x="-906780" y="119445"/>
                <a:ext cx="9602032" cy="6561389"/>
              </a:xfrm>
              <a:prstGeom prst="rect">
                <a:avLst/>
              </a:prstGeom>
            </p:spPr>
          </p:pic>
          <p:sp>
            <p:nvSpPr>
              <p:cNvPr id="23" name="Rectangle 22"/>
              <p:cNvSpPr/>
              <p:nvPr/>
            </p:nvSpPr>
            <p:spPr>
              <a:xfrm flipV="1">
                <a:off x="101846" y="1264920"/>
                <a:ext cx="8585786" cy="55129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endParaRPr>
              </a:p>
            </p:txBody>
          </p:sp>
        </p:grpSp>
        <p:grpSp>
          <p:nvGrpSpPr>
            <p:cNvPr id="15" name="Group 14"/>
            <p:cNvGrpSpPr>
              <a:grpSpLocks noChangeAspect="1"/>
            </p:cNvGrpSpPr>
            <p:nvPr/>
          </p:nvGrpSpPr>
          <p:grpSpPr>
            <a:xfrm>
              <a:off x="101846" y="1278326"/>
              <a:ext cx="5125474" cy="4919851"/>
              <a:chOff x="4184313" y="585368"/>
              <a:chExt cx="6242498" cy="5992062"/>
            </a:xfrm>
          </p:grpSpPr>
          <p:pic>
            <p:nvPicPr>
              <p:cNvPr id="16" name="Picture 15"/>
              <p:cNvPicPr>
                <a:picLocks noChangeAspect="1"/>
              </p:cNvPicPr>
              <p:nvPr/>
            </p:nvPicPr>
            <p:blipFill rotWithShape="1">
              <a:blip r:embed="rId3"/>
              <a:srcRect l="88711"/>
              <a:stretch/>
            </p:blipFill>
            <p:spPr>
              <a:xfrm>
                <a:off x="9220200" y="585369"/>
                <a:ext cx="1206611" cy="5992061"/>
              </a:xfrm>
              <a:prstGeom prst="rect">
                <a:avLst/>
              </a:prstGeom>
            </p:spPr>
          </p:pic>
          <p:pic>
            <p:nvPicPr>
              <p:cNvPr id="17" name="Picture 16"/>
              <p:cNvPicPr>
                <a:picLocks noChangeAspect="1"/>
              </p:cNvPicPr>
              <p:nvPr/>
            </p:nvPicPr>
            <p:blipFill rotWithShape="1">
              <a:blip r:embed="rId3"/>
              <a:srcRect t="277" r="86517"/>
              <a:stretch/>
            </p:blipFill>
            <p:spPr>
              <a:xfrm>
                <a:off x="4184313" y="601980"/>
                <a:ext cx="1442831" cy="5975448"/>
              </a:xfrm>
              <a:prstGeom prst="rect">
                <a:avLst/>
              </a:prstGeom>
            </p:spPr>
          </p:pic>
          <p:pic>
            <p:nvPicPr>
              <p:cNvPr id="18" name="Picture 17"/>
              <p:cNvPicPr>
                <a:picLocks noChangeAspect="1"/>
              </p:cNvPicPr>
              <p:nvPr/>
            </p:nvPicPr>
            <p:blipFill rotWithShape="1">
              <a:blip r:embed="rId3"/>
              <a:srcRect l="20343" t="404" r="74168"/>
              <a:stretch/>
            </p:blipFill>
            <p:spPr>
              <a:xfrm>
                <a:off x="5613395" y="609600"/>
                <a:ext cx="586741" cy="5967828"/>
              </a:xfrm>
              <a:prstGeom prst="rect">
                <a:avLst/>
              </a:prstGeom>
            </p:spPr>
          </p:pic>
          <p:pic>
            <p:nvPicPr>
              <p:cNvPr id="19" name="Picture 18"/>
              <p:cNvPicPr>
                <a:picLocks noChangeAspect="1"/>
              </p:cNvPicPr>
              <p:nvPr/>
            </p:nvPicPr>
            <p:blipFill rotWithShape="1">
              <a:blip r:embed="rId3"/>
              <a:srcRect l="37168" r="56701"/>
              <a:stretch/>
            </p:blipFill>
            <p:spPr>
              <a:xfrm>
                <a:off x="6192350" y="585368"/>
                <a:ext cx="655321" cy="5992061"/>
              </a:xfrm>
              <a:prstGeom prst="rect">
                <a:avLst/>
              </a:prstGeom>
            </p:spPr>
          </p:pic>
          <p:pic>
            <p:nvPicPr>
              <p:cNvPr id="20" name="Picture 19"/>
              <p:cNvPicPr>
                <a:picLocks noChangeAspect="1"/>
              </p:cNvPicPr>
              <p:nvPr/>
            </p:nvPicPr>
            <p:blipFill rotWithShape="1">
              <a:blip r:embed="rId3"/>
              <a:srcRect l="50071" r="44154"/>
              <a:stretch/>
            </p:blipFill>
            <p:spPr>
              <a:xfrm>
                <a:off x="6833755" y="585368"/>
                <a:ext cx="617221" cy="5992061"/>
              </a:xfrm>
              <a:prstGeom prst="rect">
                <a:avLst/>
              </a:prstGeom>
            </p:spPr>
          </p:pic>
          <p:pic>
            <p:nvPicPr>
              <p:cNvPr id="21" name="Picture 20"/>
              <p:cNvPicPr>
                <a:picLocks noChangeAspect="1"/>
              </p:cNvPicPr>
              <p:nvPr/>
            </p:nvPicPr>
            <p:blipFill rotWithShape="1">
              <a:blip r:embed="rId3"/>
              <a:srcRect l="61050" r="22196"/>
              <a:stretch/>
            </p:blipFill>
            <p:spPr>
              <a:xfrm>
                <a:off x="7429499" y="585369"/>
                <a:ext cx="1790701" cy="5992061"/>
              </a:xfrm>
              <a:prstGeom prst="rect">
                <a:avLst/>
              </a:prstGeom>
            </p:spPr>
          </p:pic>
        </p:grpSp>
      </p:grpSp>
      <p:sp>
        <p:nvSpPr>
          <p:cNvPr id="2" name="Title 1"/>
          <p:cNvSpPr>
            <a:spLocks noGrp="1"/>
          </p:cNvSpPr>
          <p:nvPr>
            <p:ph type="title"/>
          </p:nvPr>
        </p:nvSpPr>
        <p:spPr/>
        <p:txBody>
          <a:bodyPr/>
          <a:lstStyle/>
          <a:p>
            <a:r>
              <a:rPr lang="ro-RO" smtClean="0"/>
              <a:t>Stările de introducere a datelor</a:t>
            </a:r>
          </a:p>
        </p:txBody>
      </p:sp>
      <p:sp>
        <p:nvSpPr>
          <p:cNvPr id="4" name="Rectangle 2"/>
          <p:cNvSpPr>
            <a:spLocks noChangeArrowheads="1"/>
          </p:cNvSpPr>
          <p:nvPr/>
        </p:nvSpPr>
        <p:spPr bwMode="auto">
          <a:xfrm>
            <a:off x="1500997" y="6034503"/>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grpSp>
        <p:nvGrpSpPr>
          <p:cNvPr id="11" name="Group 10"/>
          <p:cNvGrpSpPr/>
          <p:nvPr/>
        </p:nvGrpSpPr>
        <p:grpSpPr>
          <a:xfrm>
            <a:off x="5802284" y="2864656"/>
            <a:ext cx="6217919" cy="2908630"/>
            <a:chOff x="6960703" y="2372893"/>
            <a:chExt cx="4615988" cy="2554545"/>
          </a:xfrm>
        </p:grpSpPr>
        <p:grpSp>
          <p:nvGrpSpPr>
            <p:cNvPr id="9" name="Group 8"/>
            <p:cNvGrpSpPr/>
            <p:nvPr/>
          </p:nvGrpSpPr>
          <p:grpSpPr>
            <a:xfrm>
              <a:off x="6960703" y="2372893"/>
              <a:ext cx="4615988" cy="2554545"/>
              <a:chOff x="6960703" y="2139868"/>
              <a:chExt cx="4615988" cy="2554545"/>
            </a:xfrm>
          </p:grpSpPr>
          <p:sp>
            <p:nvSpPr>
              <p:cNvPr id="5" name="Rectangle 4"/>
              <p:cNvSpPr/>
              <p:nvPr/>
            </p:nvSpPr>
            <p:spPr>
              <a:xfrm>
                <a:off x="7466854" y="2139868"/>
                <a:ext cx="4109837" cy="2554545"/>
              </a:xfrm>
              <a:prstGeom prst="rect">
                <a:avLst/>
              </a:prstGeom>
            </p:spPr>
            <p:txBody>
              <a:bodyPr wrap="square">
                <a:spAutoFit/>
              </a:bodyPr>
              <a:lstStyle/>
              <a:p>
                <a:r>
                  <a:rPr lang="ro-RO" sz="2000" dirty="0"/>
                  <a:t>Introducerea datelor finalizată</a:t>
                </a:r>
              </a:p>
              <a:p>
                <a:endParaRPr lang="ro-RO" sz="2000" dirty="0"/>
              </a:p>
              <a:p>
                <a:r>
                  <a:rPr lang="ro-RO" sz="2000" dirty="0"/>
                  <a:t>Introducerea datelor a început, dar nu a fost marcată ca fiind finalizată</a:t>
                </a:r>
              </a:p>
              <a:p>
                <a:endParaRPr lang="ro-RO" sz="2000" dirty="0"/>
              </a:p>
              <a:p>
                <a:r>
                  <a:rPr lang="ro-RO" sz="2000" dirty="0"/>
                  <a:t>„Scheduled event” (eveniment programat)</a:t>
                </a:r>
              </a:p>
              <a:p>
                <a:endParaRPr lang="ro-RO" sz="2000" dirty="0"/>
              </a:p>
              <a:p>
                <a:r>
                  <a:rPr lang="ro-RO" sz="2000" dirty="0"/>
                  <a:t>„Non-scheduled event” (eveniment neprogramat)</a:t>
                </a:r>
              </a:p>
            </p:txBody>
          </p:sp>
          <p:pic>
            <p:nvPicPr>
              <p:cNvPr id="3" name="Picture 2"/>
              <p:cNvPicPr>
                <a:picLocks noChangeAspect="1"/>
              </p:cNvPicPr>
              <p:nvPr/>
            </p:nvPicPr>
            <p:blipFill>
              <a:blip r:embed="rId4"/>
              <a:stretch>
                <a:fillRect/>
              </a:stretch>
            </p:blipFill>
            <p:spPr>
              <a:xfrm>
                <a:off x="7001630" y="2139868"/>
                <a:ext cx="484829" cy="453550"/>
              </a:xfrm>
              <a:prstGeom prst="rect">
                <a:avLst/>
              </a:prstGeom>
            </p:spPr>
          </p:pic>
          <p:pic>
            <p:nvPicPr>
              <p:cNvPr id="7" name="Picture 6"/>
              <p:cNvPicPr>
                <a:picLocks noChangeAspect="1"/>
              </p:cNvPicPr>
              <p:nvPr/>
            </p:nvPicPr>
            <p:blipFill>
              <a:blip r:embed="rId5"/>
              <a:stretch>
                <a:fillRect/>
              </a:stretch>
            </p:blipFill>
            <p:spPr>
              <a:xfrm>
                <a:off x="6984500" y="3499810"/>
                <a:ext cx="490487" cy="413848"/>
              </a:xfrm>
              <a:prstGeom prst="rect">
                <a:avLst/>
              </a:prstGeom>
            </p:spPr>
          </p:pic>
          <p:pic>
            <p:nvPicPr>
              <p:cNvPr id="8" name="Picture 7"/>
              <p:cNvPicPr>
                <a:picLocks noChangeAspect="1"/>
              </p:cNvPicPr>
              <p:nvPr/>
            </p:nvPicPr>
            <p:blipFill>
              <a:blip r:embed="rId6"/>
              <a:stretch>
                <a:fillRect/>
              </a:stretch>
            </p:blipFill>
            <p:spPr>
              <a:xfrm>
                <a:off x="6960703" y="2746749"/>
                <a:ext cx="503661" cy="440703"/>
              </a:xfrm>
              <a:prstGeom prst="rect">
                <a:avLst/>
              </a:prstGeom>
            </p:spPr>
          </p:pic>
        </p:grpSp>
        <p:pic>
          <p:nvPicPr>
            <p:cNvPr id="10" name="Picture 9"/>
            <p:cNvPicPr>
              <a:picLocks noChangeAspect="1"/>
            </p:cNvPicPr>
            <p:nvPr/>
          </p:nvPicPr>
          <p:blipFill>
            <a:blip r:embed="rId7"/>
            <a:stretch>
              <a:fillRect/>
            </a:stretch>
          </p:blipFill>
          <p:spPr>
            <a:xfrm>
              <a:off x="7008488" y="4332338"/>
              <a:ext cx="474220" cy="465752"/>
            </a:xfrm>
            <a:prstGeom prst="rect">
              <a:avLst/>
            </a:prstGeom>
          </p:spPr>
        </p:pic>
      </p:grpSp>
      <p:sp>
        <p:nvSpPr>
          <p:cNvPr id="24" name="TextBox 23"/>
          <p:cNvSpPr txBox="1"/>
          <p:nvPr/>
        </p:nvSpPr>
        <p:spPr>
          <a:xfrm>
            <a:off x="6109225" y="2030515"/>
            <a:ext cx="3951759" cy="707886"/>
          </a:xfrm>
          <a:prstGeom prst="rect">
            <a:avLst/>
          </a:prstGeom>
          <a:noFill/>
        </p:spPr>
        <p:txBody>
          <a:bodyPr wrap="square" rtlCol="0">
            <a:spAutoFit/>
          </a:bodyPr>
          <a:lstStyle/>
          <a:p>
            <a:r>
              <a:rPr lang="ro-RO" sz="2000" dirty="0"/>
              <a:t>Pictogramele din tabel indică starea introducerii datelor în CRF-uri:</a:t>
            </a:r>
          </a:p>
        </p:txBody>
      </p:sp>
      <p:sp>
        <p:nvSpPr>
          <p:cNvPr id="25" name="TextBox 24"/>
          <p:cNvSpPr txBox="1"/>
          <p:nvPr/>
        </p:nvSpPr>
        <p:spPr>
          <a:xfrm>
            <a:off x="6068853" y="5808883"/>
            <a:ext cx="6072201" cy="1015663"/>
          </a:xfrm>
          <a:prstGeom prst="rect">
            <a:avLst/>
          </a:prstGeom>
          <a:noFill/>
        </p:spPr>
        <p:txBody>
          <a:bodyPr wrap="square" rtlCol="0">
            <a:spAutoFit/>
          </a:bodyPr>
          <a:lstStyle/>
          <a:p>
            <a:r>
              <a:rPr lang="ro-RO" sz="2000" b="1" dirty="0"/>
              <a:t>Cu toate acestea</a:t>
            </a:r>
            <a:r>
              <a:rPr lang="ro-RO" sz="2000" dirty="0"/>
              <a:t>, în RECOVERY, ignorați distincția „programat” și „neprogramat” și completați formularele de monitorizare când trebuie, la 28 de zile și 6 luni</a:t>
            </a:r>
          </a:p>
        </p:txBody>
      </p:sp>
    </p:spTree>
    <p:extLst>
      <p:ext uri="{BB962C8B-B14F-4D97-AF65-F5344CB8AC3E}">
        <p14:creationId xmlns:p14="http://schemas.microsoft.com/office/powerpoint/2010/main" val="31754433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smtClean="0"/>
              <a:t>Găsirea unui participant</a:t>
            </a:r>
          </a:p>
        </p:txBody>
      </p:sp>
      <p:pic>
        <p:nvPicPr>
          <p:cNvPr id="5" name="Content Placeholder 4">
            <a:extLst>
              <a:ext uri="{FF2B5EF4-FFF2-40B4-BE49-F238E27FC236}">
                <a16:creationId xmlns:a16="http://schemas.microsoft.com/office/drawing/2014/main" id="{CE960F78-571E-4F3D-89A2-1C888F5E1CE4}"/>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84151" y="1625160"/>
            <a:ext cx="5198626" cy="4579938"/>
          </a:xfrm>
        </p:spPr>
      </p:pic>
      <p:sp>
        <p:nvSpPr>
          <p:cNvPr id="3" name="Oval 2"/>
          <p:cNvSpPr/>
          <p:nvPr/>
        </p:nvSpPr>
        <p:spPr>
          <a:xfrm>
            <a:off x="1311964" y="2151201"/>
            <a:ext cx="879991" cy="2938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TextBox 3"/>
          <p:cNvSpPr txBox="1"/>
          <p:nvPr/>
        </p:nvSpPr>
        <p:spPr>
          <a:xfrm>
            <a:off x="7231264" y="2011492"/>
            <a:ext cx="4960735" cy="4893647"/>
          </a:xfrm>
          <a:prstGeom prst="rect">
            <a:avLst/>
          </a:prstGeom>
          <a:noFill/>
        </p:spPr>
        <p:txBody>
          <a:bodyPr wrap="square" rtlCol="0">
            <a:spAutoFit/>
          </a:bodyPr>
          <a:lstStyle/>
          <a:p>
            <a:r>
              <a:rPr lang="ro-RO" sz="2400" dirty="0"/>
              <a:t>Pentru a găsi un participant, introduceți ID-ul acestuia în caseta din colțul din stânga sus sau în caseta Participant ID (ID participant)</a:t>
            </a:r>
          </a:p>
          <a:p>
            <a:endParaRPr lang="ro-RO" sz="2400" dirty="0"/>
          </a:p>
          <a:p>
            <a:r>
              <a:rPr lang="ro-RO" sz="2400" dirty="0" smtClean="0"/>
              <a:t>Deschideți </a:t>
            </a:r>
            <a:r>
              <a:rPr lang="ro-RO" sz="2400" dirty="0"/>
              <a:t>evidențele acestuia făcând clic pe ID-ul său sau pe butonul View (vizualizare)</a:t>
            </a:r>
          </a:p>
          <a:p>
            <a:endParaRPr lang="ro-RO" sz="2400" dirty="0"/>
          </a:p>
          <a:p>
            <a:r>
              <a:rPr lang="ro-RO" sz="2400" dirty="0"/>
              <a:t>Deși CRF-urile pot fi accesate direct din matrice, deschideți mai întâi evidențele participantului pentru a reduce erorile de identificare </a:t>
            </a:r>
          </a:p>
        </p:txBody>
      </p:sp>
      <p:sp>
        <p:nvSpPr>
          <p:cNvPr id="6" name="Oval 5"/>
          <p:cNvSpPr/>
          <p:nvPr/>
        </p:nvSpPr>
        <p:spPr>
          <a:xfrm>
            <a:off x="1892144" y="2621764"/>
            <a:ext cx="539988" cy="23611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8" name="Straight Connector 7"/>
          <p:cNvCxnSpPr/>
          <p:nvPr/>
        </p:nvCxnSpPr>
        <p:spPr>
          <a:xfrm flipV="1">
            <a:off x="2432132" y="2336908"/>
            <a:ext cx="4799133" cy="402913"/>
          </a:xfrm>
          <a:prstGeom prst="line">
            <a:avLst/>
          </a:prstGeom>
          <a:ln>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10" name="Straight Connector 9"/>
          <p:cNvCxnSpPr/>
          <p:nvPr/>
        </p:nvCxnSpPr>
        <p:spPr>
          <a:xfrm>
            <a:off x="2240665" y="2298113"/>
            <a:ext cx="4990600" cy="38795"/>
          </a:xfrm>
          <a:prstGeom prst="line">
            <a:avLst/>
          </a:prstGeom>
          <a:ln>
            <a:solidFill>
              <a:srgbClr val="FF0000"/>
            </a:solidFill>
          </a:ln>
        </p:spPr>
        <p:style>
          <a:lnRef idx="1">
            <a:schemeClr val="accent2"/>
          </a:lnRef>
          <a:fillRef idx="0">
            <a:schemeClr val="accent2"/>
          </a:fillRef>
          <a:effectRef idx="0">
            <a:schemeClr val="accent2"/>
          </a:effectRef>
          <a:fontRef idx="minor">
            <a:schemeClr val="tx1"/>
          </a:fontRef>
        </p:style>
      </p:cxnSp>
      <p:pic>
        <p:nvPicPr>
          <p:cNvPr id="13" name="Picture 12"/>
          <p:cNvPicPr>
            <a:picLocks noChangeAspect="1"/>
          </p:cNvPicPr>
          <p:nvPr/>
        </p:nvPicPr>
        <p:blipFill>
          <a:blip r:embed="rId3"/>
          <a:stretch>
            <a:fillRect/>
          </a:stretch>
        </p:blipFill>
        <p:spPr>
          <a:xfrm>
            <a:off x="9003466" y="4606958"/>
            <a:ext cx="411299" cy="380833"/>
          </a:xfrm>
          <a:prstGeom prst="rect">
            <a:avLst/>
          </a:prstGeom>
        </p:spPr>
      </p:pic>
      <p:sp>
        <p:nvSpPr>
          <p:cNvPr id="14" name="Oval 13"/>
          <p:cNvSpPr/>
          <p:nvPr/>
        </p:nvSpPr>
        <p:spPr>
          <a:xfrm>
            <a:off x="1835746" y="3090126"/>
            <a:ext cx="531470" cy="16127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Oval 14"/>
          <p:cNvSpPr/>
          <p:nvPr/>
        </p:nvSpPr>
        <p:spPr>
          <a:xfrm>
            <a:off x="3887730" y="3095211"/>
            <a:ext cx="191467" cy="19950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16" name="Straight Connector 15"/>
          <p:cNvCxnSpPr>
            <a:stCxn id="14" idx="6"/>
          </p:cNvCxnSpPr>
          <p:nvPr/>
        </p:nvCxnSpPr>
        <p:spPr>
          <a:xfrm>
            <a:off x="2367216" y="3170762"/>
            <a:ext cx="4864049" cy="923232"/>
          </a:xfrm>
          <a:prstGeom prst="line">
            <a:avLst/>
          </a:prstGeom>
          <a:ln>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22" name="Straight Connector 21"/>
          <p:cNvCxnSpPr>
            <a:stCxn id="15" idx="6"/>
          </p:cNvCxnSpPr>
          <p:nvPr/>
        </p:nvCxnSpPr>
        <p:spPr>
          <a:xfrm>
            <a:off x="4079197" y="3194964"/>
            <a:ext cx="3152068" cy="899030"/>
          </a:xfrm>
          <a:prstGeom prst="line">
            <a:avLst/>
          </a:prstGeom>
          <a:ln>
            <a:solidFill>
              <a:srgbClr val="FF0000"/>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685692398"/>
      </p:ext>
    </p:extLst>
  </p:cSld>
  <p:clrMapOvr>
    <a:masterClrMapping/>
  </p:clrMapOvr>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E315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aca37e2d-a12b-47b7-9c3c-40d22df3b50a" xsi:nil="true"/>
    <lcf76f155ced4ddcb4097134ff3c332f xmlns="137f62fc-0309-469d-96f8-244e1f51aa13">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916FEED5D5053469AFB61F4CDE271DB" ma:contentTypeVersion="18" ma:contentTypeDescription="Create a new document." ma:contentTypeScope="" ma:versionID="3abab5b2bfc8b550b6a7c0fb3096d50d">
  <xsd:schema xmlns:xsd="http://www.w3.org/2001/XMLSchema" xmlns:xs="http://www.w3.org/2001/XMLSchema" xmlns:p="http://schemas.microsoft.com/office/2006/metadata/properties" xmlns:ns2="137f62fc-0309-469d-96f8-244e1f51aa13" xmlns:ns3="aca37e2d-a12b-47b7-9c3c-40d22df3b50a" targetNamespace="http://schemas.microsoft.com/office/2006/metadata/properties" ma:root="true" ma:fieldsID="2a0fc1677ac5988bc095db029d83c96f" ns2:_="" ns3:_="">
    <xsd:import namespace="137f62fc-0309-469d-96f8-244e1f51aa13"/>
    <xsd:import namespace="aca37e2d-a12b-47b7-9c3c-40d22df3b50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LengthInSeconds" minOccurs="0"/>
                <xsd:element ref="ns2:lcf76f155ced4ddcb4097134ff3c332f" minOccurs="0"/>
                <xsd:element ref="ns3:TaxCatchAll"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37f62fc-0309-469d-96f8-244e1f51aa1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1eeb44a9-b924-44d0-8ed9-f8b504a4bac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ca37e2d-a12b-47b7-9c3c-40d22df3b50a"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bf63c6bd-ffe2-4ed4-86e9-cbc11843f189}" ma:internalName="TaxCatchAll" ma:showField="CatchAllData" ma:web="aca37e2d-a12b-47b7-9c3c-40d22df3b50a">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A09B6D2-EE26-4003-AC07-3F78FA9B962C}">
  <ds:schemaRefs>
    <ds:schemaRef ds:uri="http://purl.org/dc/terms/"/>
    <ds:schemaRef ds:uri="http://www.w3.org/XML/1998/namespace"/>
    <ds:schemaRef ds:uri="http://schemas.microsoft.com/office/2006/metadata/properties"/>
    <ds:schemaRef ds:uri="http://purl.org/dc/elements/1.1/"/>
    <ds:schemaRef ds:uri="http://schemas.microsoft.com/office/2006/documentManagement/types"/>
    <ds:schemaRef ds:uri="137f62fc-0309-469d-96f8-244e1f51aa13"/>
    <ds:schemaRef ds:uri="http://schemas.microsoft.com/office/infopath/2007/PartnerControls"/>
    <ds:schemaRef ds:uri="http://schemas.openxmlformats.org/package/2006/metadata/core-properties"/>
    <ds:schemaRef ds:uri="http://purl.org/dc/dcmitype/"/>
  </ds:schemaRefs>
</ds:datastoreItem>
</file>

<file path=customXml/itemProps2.xml><?xml version="1.0" encoding="utf-8"?>
<ds:datastoreItem xmlns:ds="http://schemas.openxmlformats.org/officeDocument/2006/customXml" ds:itemID="{A0D0654D-9D88-4DCD-ACE3-C57964950F5F}"/>
</file>

<file path=customXml/itemProps3.xml><?xml version="1.0" encoding="utf-8"?>
<ds:datastoreItem xmlns:ds="http://schemas.openxmlformats.org/officeDocument/2006/customXml" ds:itemID="{6C7D5102-6E43-4B21-8687-6A1964089AD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3779</TotalTime>
  <Words>1859</Words>
  <Application>Microsoft Office PowerPoint</Application>
  <PresentationFormat>Widescreen</PresentationFormat>
  <Paragraphs>158</Paragraphs>
  <Slides>26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Calibri</vt:lpstr>
      <vt:lpstr>Times New Roman</vt:lpstr>
      <vt:lpstr>Office Theme</vt:lpstr>
      <vt:lpstr> Studiul RECOVERY</vt:lpstr>
      <vt:lpstr>Colectarea datelor de monitorizare</vt:lpstr>
      <vt:lpstr>OpenClinica</vt:lpstr>
      <vt:lpstr>Definiții ale termenilor din OpenClinica</vt:lpstr>
      <vt:lpstr>Log-in page (pagina de conectare)</vt:lpstr>
      <vt:lpstr>Matricea participanților</vt:lpstr>
      <vt:lpstr>Matricea participanților</vt:lpstr>
      <vt:lpstr>Stările de introducere a datelor</vt:lpstr>
      <vt:lpstr>Găsirea unui participant</vt:lpstr>
      <vt:lpstr>Identificarea participantului</vt:lpstr>
      <vt:lpstr>Evidențele participantului</vt:lpstr>
      <vt:lpstr>Evidențele participantului</vt:lpstr>
      <vt:lpstr>Completarea CRF-urilor</vt:lpstr>
      <vt:lpstr>Completarea CRF-urilor</vt:lpstr>
      <vt:lpstr>Mesaje de avertizare</vt:lpstr>
      <vt:lpstr>PowerPoint Presentation</vt:lpstr>
      <vt:lpstr>PowerPoint Presentation</vt:lpstr>
      <vt:lpstr>Finalizarea introducerii datelor</vt:lpstr>
      <vt:lpstr>Mesaj de eroare</vt:lpstr>
      <vt:lpstr>Rezolvarea unei erori</vt:lpstr>
      <vt:lpstr>Adăugarea unei întrebări</vt:lpstr>
      <vt:lpstr>Editarea administrativă</vt:lpstr>
      <vt:lpstr>Motivul modificării</vt:lpstr>
      <vt:lpstr>Vizualizarea datelor</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Randomised Evaluation of COVID-19 Therapies: the RECOVERY trial</dc:title>
  <dc:creator>Richard Haynes</dc:creator>
  <cp:lastModifiedBy>Nicolette van Neer</cp:lastModifiedBy>
  <cp:revision>166</cp:revision>
  <cp:lastPrinted>2020-03-18T19:42:16Z</cp:lastPrinted>
  <dcterms:created xsi:type="dcterms:W3CDTF">2020-03-14T13:47:38Z</dcterms:created>
  <dcterms:modified xsi:type="dcterms:W3CDTF">2024-12-09T18:47:44Z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0x0101006916FEED5D5053469AFB61F4CDE271DB</vt:lpwstr>
  </property>
</Properties>
</file>