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53" d="100"/>
          <a:sy n="53" d="100"/>
        </p:scale>
        <p:origin x="84" y="14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09/12/2024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09/12/2024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ro-RO" b="1" dirty="0">
                <a:solidFill>
                  <a:srgbClr val="9E3159"/>
                </a:solidFill>
                <a:latin typeface="+mn-lt"/>
              </a:rPr>
              <a:t>Studiul RECOVERY</a:t>
            </a:r>
          </a:p>
        </p:txBody>
      </p:sp>
      <p:sp>
        <p:nvSpPr>
          <p:cNvPr id="3" name="Subtitle 2"/>
          <p:cNvSpPr>
            <a:spLocks noGrp="1"/>
          </p:cNvSpPr>
          <p:nvPr>
            <p:ph type="subTitle" idx="1"/>
          </p:nvPr>
        </p:nvSpPr>
        <p:spPr>
          <a:xfrm>
            <a:off x="1524000" y="4354580"/>
            <a:ext cx="9144000" cy="1655762"/>
          </a:xfrm>
        </p:spPr>
        <p:txBody>
          <a:bodyPr>
            <a:normAutofit/>
          </a:bodyPr>
          <a:lstStyle/>
          <a:p>
            <a:r>
              <a:rPr lang="ro-RO" sz="3200" b="1" dirty="0"/>
              <a:t>Instructaj privind tratamentul gripei în UE</a:t>
            </a:r>
          </a:p>
          <a:p>
            <a:endParaRPr lang="ro-RO" sz="2800" b="1" dirty="0"/>
          </a:p>
          <a:p>
            <a:r>
              <a:rPr lang="ro-RO" sz="2000" b="1" dirty="0">
                <a:solidFill>
                  <a:schemeClr val="bg1">
                    <a:lumMod val="50000"/>
                  </a:schemeClr>
                </a:solidFill>
              </a:rPr>
              <a:t>V1.0 2024-01-24</a:t>
            </a:r>
          </a:p>
          <a:p>
            <a:endParaRPr lang="ro-RO"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ro-RO" sz="2400" dirty="0"/>
              <a:t>Pacienții cărora li s-a administrat recent sau cărora se intenționează să li se administreze NAI pentru infecția actuală nu sunt eligibili (oseltamivir sau zanamivir)</a:t>
            </a:r>
          </a:p>
          <a:p>
            <a:pPr marL="0" indent="0">
              <a:buNone/>
            </a:pPr>
            <a:endParaRPr lang="ro-RO" sz="2400" dirty="0"/>
          </a:p>
          <a:p>
            <a:r>
              <a:rPr lang="ro-RO" sz="2400" dirty="0"/>
              <a:t>Pacienții tratați pentru coinfecție bacteriană sunt eligibili dacă echipa clinică consideră că gripa poate contribui la boala pulmonară</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2400" dirty="0"/>
              <a:t>Femeile însărcinate și care alăptează sunt eligibile (pentru procedură, a se vedea anexa 4 la protocol)</a:t>
            </a:r>
          </a:p>
          <a:p>
            <a:endParaRPr lang="ro-RO" sz="2400" dirty="0"/>
          </a:p>
          <a:p>
            <a:r>
              <a:rPr lang="ro-RO" sz="2400" dirty="0"/>
              <a:t>Se poate folosi la pacienții cu insuficiență hepatică și renală</a:t>
            </a:r>
          </a:p>
        </p:txBody>
      </p:sp>
      <p:sp>
        <p:nvSpPr>
          <p:cNvPr id="7" name="Title 1"/>
          <p:cNvSpPr>
            <a:spLocks noGrp="1"/>
          </p:cNvSpPr>
          <p:nvPr>
            <p:ph type="title"/>
          </p:nvPr>
        </p:nvSpPr>
        <p:spPr>
          <a:xfrm>
            <a:off x="446328" y="29794"/>
            <a:ext cx="10515600" cy="1325563"/>
          </a:xfrm>
        </p:spPr>
        <p:txBody>
          <a:bodyPr>
            <a:normAutofit/>
          </a:bodyPr>
          <a:lstStyle/>
          <a:p>
            <a:r>
              <a:rPr lang="ro-RO" sz="3200" dirty="0"/>
              <a:t>Eligibilitatea</a:t>
            </a:r>
            <a:r>
              <a:t/>
            </a:r>
            <a:br/>
            <a:r>
              <a:rPr lang="ro-RO" sz="3200" dirty="0"/>
              <a:t>pentru Oseltamivir (Tamiflu)</a:t>
            </a:r>
          </a:p>
        </p:txBody>
      </p:sp>
    </p:spTree>
    <p:extLst>
      <p:ext uri="{BB962C8B-B14F-4D97-AF65-F5344CB8AC3E}">
        <p14:creationId xmlns:p14="http://schemas.microsoft.com/office/powerpoint/2010/main" val="1574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ro-RO" sz="3200" dirty="0"/>
              <a:t>Oseltamivir (Tamiflu):</a:t>
            </a:r>
            <a:r>
              <a:t/>
            </a:r>
            <a:br/>
            <a:r>
              <a:rPr lang="ro-RO" sz="3200" dirty="0"/>
              <a:t>dozaj și efecte secundare</a:t>
            </a:r>
          </a:p>
        </p:txBody>
      </p:sp>
      <p:sp>
        <p:nvSpPr>
          <p:cNvPr id="3" name="Content Placeholder 2"/>
          <p:cNvSpPr>
            <a:spLocks noGrp="1"/>
          </p:cNvSpPr>
          <p:nvPr>
            <p:ph idx="1"/>
          </p:nvPr>
        </p:nvSpPr>
        <p:spPr>
          <a:xfrm>
            <a:off x="446327" y="1450823"/>
            <a:ext cx="8021017" cy="4580078"/>
          </a:xfrm>
        </p:spPr>
        <p:txBody>
          <a:bodyPr>
            <a:noAutofit/>
          </a:bodyPr>
          <a:lstStyle/>
          <a:p>
            <a:r>
              <a:rPr lang="ro-RO" sz="2400" dirty="0"/>
              <a:t>Doar pe cale orală sau nazogastrică (nu pe cale intravenoasă)</a:t>
            </a:r>
          </a:p>
          <a:p>
            <a:r>
              <a:rPr lang="ro-RO" sz="2400" dirty="0" smtClean="0"/>
              <a:t>Tratați </a:t>
            </a:r>
            <a:r>
              <a:rPr lang="ro-RO" sz="2400" dirty="0"/>
              <a:t>timp de 5 zile (10 zile dacă pacientul este imunocompromis), cu finalizarea tratamentului la domiciliu în caz de externare</a:t>
            </a:r>
          </a:p>
          <a:p>
            <a:r>
              <a:rPr lang="ro-RO" sz="2400" dirty="0" smtClean="0"/>
              <a:t>Dozaj</a:t>
            </a:r>
            <a:r>
              <a:rPr lang="ro-RO" sz="2400" dirty="0"/>
              <a:t>: </a:t>
            </a:r>
            <a:r>
              <a:rPr lang="ro-RO" sz="2400" b="1" dirty="0"/>
              <a:t>75 mg de două ori pe zi </a:t>
            </a:r>
            <a:r>
              <a:rPr lang="ro-RO" sz="2400" dirty="0"/>
              <a:t>în cazul unei funcții renale normale</a:t>
            </a:r>
          </a:p>
          <a:p>
            <a:pPr lvl="1"/>
            <a:r>
              <a:rPr lang="ro-RO" sz="2000" dirty="0"/>
              <a:t>75 mg o dată pe zi dacă eGFR este 10-29 ml/min</a:t>
            </a:r>
          </a:p>
          <a:p>
            <a:pPr lvl="1"/>
            <a:r>
              <a:rPr lang="ro-RO" sz="2000" dirty="0"/>
              <a:t>75 mg ca doză unică dacă eGFR &lt; 10 ml/min (sau dacă pacientul este pe dializă/hemofiltrare)</a:t>
            </a:r>
          </a:p>
          <a:p>
            <a:pPr lvl="1"/>
            <a:r>
              <a:rPr lang="ro-RO" sz="2000" dirty="0"/>
              <a:t>Este necesară adaptarea dozajului dacă greutatea este &lt; 40 kg (a se vedea protocolul)</a:t>
            </a:r>
          </a:p>
          <a:p>
            <a:pPr lvl="1"/>
            <a:r>
              <a:rPr lang="ro-RO" sz="2000" dirty="0"/>
              <a:t>Rețineți că adaptarea dozei renale la RECOVERY diferă de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973" y="2305002"/>
            <a:ext cx="3396567" cy="1976184"/>
          </a:xfrm>
          <a:prstGeom prst="rect">
            <a:avLst/>
          </a:prstGeom>
        </p:spPr>
      </p:pic>
      <p:sp>
        <p:nvSpPr>
          <p:cNvPr id="5" name="Content Placeholder 2"/>
          <p:cNvSpPr txBox="1">
            <a:spLocks/>
          </p:cNvSpPr>
          <p:nvPr/>
        </p:nvSpPr>
        <p:spPr>
          <a:xfrm>
            <a:off x="446327" y="5230831"/>
            <a:ext cx="11745673"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o-RO" sz="2400" dirty="0"/>
          </a:p>
          <a:p>
            <a:r>
              <a:rPr lang="ro-RO" sz="2400" dirty="0"/>
              <a:t>Nu se cunosc interacțiuni semnificative cu alte medicamente</a:t>
            </a:r>
          </a:p>
          <a:p>
            <a:r>
              <a:rPr lang="ro-RO" sz="2400" dirty="0"/>
              <a:t>Cele mai frecvente reacții adverse sunt cefaleea, greața și vărsăturile (&lt; 10 %), rareori semnalându-se reacții grave de hipersensibilitate</a:t>
            </a:r>
          </a:p>
          <a:p>
            <a:endParaRPr lang="ro-RO" sz="2400" i="1" dirty="0"/>
          </a:p>
        </p:txBody>
      </p:sp>
    </p:spTree>
    <p:extLst>
      <p:ext uri="{BB962C8B-B14F-4D97-AF65-F5344CB8AC3E}">
        <p14:creationId xmlns:p14="http://schemas.microsoft.com/office/powerpoint/2010/main" val="19340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ro-RO" smtClean="0"/>
              <a:t>CORTICOSTEROIZI PENTRU GRIPĂ</a:t>
            </a:r>
          </a:p>
        </p:txBody>
      </p:sp>
    </p:spTree>
    <p:extLst>
      <p:ext uri="{BB962C8B-B14F-4D97-AF65-F5344CB8AC3E}">
        <p14:creationId xmlns:p14="http://schemas.microsoft.com/office/powerpoint/2010/main" val="20444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ro-RO" sz="3200" dirty="0"/>
              <a:t>Corticosteroizi pentru gripă</a:t>
            </a:r>
            <a:r>
              <a:t/>
            </a:r>
            <a:br/>
            <a:r>
              <a:rPr lang="ro-RO" sz="3200" dirty="0"/>
              <a:t>Context</a:t>
            </a:r>
          </a:p>
        </p:txBody>
      </p:sp>
      <p:sp>
        <p:nvSpPr>
          <p:cNvPr id="3" name="Content Placeholder 2"/>
          <p:cNvSpPr>
            <a:spLocks noGrp="1"/>
          </p:cNvSpPr>
          <p:nvPr>
            <p:ph idx="1"/>
          </p:nvPr>
        </p:nvSpPr>
        <p:spPr>
          <a:xfrm>
            <a:off x="504202" y="1596885"/>
            <a:ext cx="7702250" cy="4580078"/>
          </a:xfrm>
        </p:spPr>
        <p:txBody>
          <a:bodyPr>
            <a:normAutofit/>
          </a:bodyPr>
          <a:lstStyle/>
          <a:p>
            <a:r>
              <a:rPr lang="ro-RO" sz="2400" dirty="0"/>
              <a:t>Corticosteroizii sunt un tratament standard pentru pacienții cu pneumonie cu COVID-19, reducând riscul de deces cu ~1/5 la pacienții cărora li se administrează oxigen</a:t>
            </a:r>
          </a:p>
          <a:p>
            <a:endParaRPr lang="ro-RO" sz="2400" dirty="0"/>
          </a:p>
          <a:p>
            <a:r>
              <a:rPr lang="ro-RO" sz="2400" dirty="0"/>
              <a:t>A fost propus anterior ca tratament pentru pneumonia gripală, fără a fi însă niciodată testat în mod corespunzător la pacienții internați</a:t>
            </a:r>
          </a:p>
          <a:p>
            <a:endParaRPr lang="ro-RO" sz="2400" dirty="0"/>
          </a:p>
          <a:p>
            <a:r>
              <a:rPr lang="ro-RO" sz="2400" dirty="0"/>
              <a:t>Reducerea leziunilor pulmonare produse pe fondul sistemului imunitar poate îmbunătăți supraviețuirea în cazul formelor grave de gripă, ca și în cazul COVID-19</a:t>
            </a:r>
          </a:p>
          <a:p>
            <a:endParaRPr lang="ro-RO"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ro-RO" sz="2400" dirty="0"/>
              <a:t>Tratamentul este deschi pacienților cu pneumonie gripală </a:t>
            </a:r>
            <a:r>
              <a:rPr lang="ro-RO" sz="2400" b="1" i="1" dirty="0"/>
              <a:t>plus hipoxie</a:t>
            </a:r>
            <a:r>
              <a:rPr lang="ro-RO" smtClean="0"/>
              <a:t> </a:t>
            </a:r>
            <a:r>
              <a:rPr lang="ro-RO" sz="2400" dirty="0"/>
              <a:t>(oxigen suplimentar sau SpO2 &lt; 92 % la aer)</a:t>
            </a:r>
          </a:p>
          <a:p>
            <a:r>
              <a:rPr lang="ro-RO" sz="2400" dirty="0"/>
              <a:t>Contraindicat dacă se administrează în prezent sau se intenționează să se administreze corticosteroizi sistemici sau dacă pacientul are o coinfecție cu SARS-CoV-2</a:t>
            </a:r>
          </a:p>
          <a:p>
            <a:endParaRPr lang="ro-RO" sz="2400" dirty="0"/>
          </a:p>
          <a:p>
            <a:r>
              <a:rPr lang="ro-RO" sz="2400" dirty="0"/>
              <a:t>Femeile însărcinate și care alăptează sunt eligibile (dar utilizați prednisolon/hidrocortizon în loc de dexametazonă – consultați protocolul) </a:t>
            </a:r>
          </a:p>
          <a:p>
            <a:r>
              <a:rPr lang="ro-RO" sz="2400" dirty="0"/>
              <a:t>Pacienții cu insuficiență hepatică sau renală sunt eligibili</a:t>
            </a:r>
          </a:p>
          <a:p>
            <a:endParaRPr lang="ro-RO"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o-RO" sz="2400" dirty="0"/>
          </a:p>
          <a:p>
            <a:r>
              <a:rPr lang="ro-RO" sz="2400" dirty="0"/>
              <a:t>Dacă, după randomizare, corticosteroizii devin indicați la un pacient căruia i s-a alocat îngrijirea obișnuită, aceștia trebuie administrați (acest lucru ar trebui să se întâmple numai ca urmare a unei modificări a stării clinice)</a:t>
            </a:r>
          </a:p>
          <a:p>
            <a:endParaRPr lang="ro-RO"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Corticosteroizi pentru gripă</a:t>
            </a:r>
          </a:p>
          <a:p>
            <a:r>
              <a:rPr lang="ro-RO" sz="3200" dirty="0"/>
              <a:t>Eligibilitate</a:t>
            </a:r>
          </a:p>
        </p:txBody>
      </p:sp>
    </p:spTree>
    <p:extLst>
      <p:ext uri="{BB962C8B-B14F-4D97-AF65-F5344CB8AC3E}">
        <p14:creationId xmlns:p14="http://schemas.microsoft.com/office/powerpoint/2010/main" val="296642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354569"/>
            <a:ext cx="9216316" cy="4580078"/>
          </a:xfrm>
        </p:spPr>
        <p:txBody>
          <a:bodyPr>
            <a:noAutofit/>
          </a:bodyPr>
          <a:lstStyle/>
          <a:p>
            <a:r>
              <a:rPr lang="ro-RO" sz="2200" dirty="0"/>
              <a:t>Dexametazonă 6mg o dată pe zi, oral/nazogastric sau intravenos </a:t>
            </a:r>
          </a:p>
          <a:p>
            <a:r>
              <a:rPr lang="ro-RO" sz="2200" dirty="0"/>
              <a:t>Tratați timp de 10 zile sau până la externare, în funcție de evenimentul care survine primul</a:t>
            </a:r>
          </a:p>
          <a:p>
            <a:r>
              <a:rPr lang="ro-RO" sz="2200" dirty="0"/>
              <a:t>Nu există probe de referință sau de monitorizare</a:t>
            </a:r>
          </a:p>
          <a:p>
            <a:r>
              <a:rPr lang="ro-RO" sz="2200" dirty="0" smtClean="0"/>
              <a:t>Trebuie </a:t>
            </a:r>
            <a:r>
              <a:rPr lang="ro-RO" sz="2200" dirty="0"/>
              <a:t>luate în considerare și anticipate efectele secundare importante ale corticosteroizilor ca în practica normală, cum ar fi:</a:t>
            </a:r>
          </a:p>
          <a:p>
            <a:pPr lvl="1"/>
            <a:r>
              <a:rPr lang="ro-RO" sz="2200" dirty="0"/>
              <a:t>Risc de hiperglicemie (luați în considerare necesitatea unei monitorizări sporite)</a:t>
            </a:r>
          </a:p>
          <a:p>
            <a:pPr lvl="1"/>
            <a:r>
              <a:rPr lang="ro-RO" sz="2200" dirty="0"/>
              <a:t>Ulcerație peptică (luați în considerare necesitatea unei protecții gastrice dacă riscul este ridicat)</a:t>
            </a:r>
          </a:p>
          <a:p>
            <a:pPr lvl="1"/>
            <a:r>
              <a:rPr lang="ro-RO" sz="2200" dirty="0"/>
              <a:t>Infecție (în special dacă există alte motive de imunosupresie)</a:t>
            </a:r>
          </a:p>
          <a:p>
            <a:pPr lvl="1"/>
            <a:r>
              <a:rPr lang="ro-RO" sz="2200" dirty="0"/>
              <a:t>Reacții psihiatrice</a:t>
            </a:r>
          </a:p>
          <a:p>
            <a:pPr lvl="1"/>
            <a:r>
              <a:rPr lang="ro-RO" sz="2200" dirty="0"/>
              <a:t>Retenție de lichide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092" y="1851508"/>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5" y="5957507"/>
            <a:ext cx="12099723"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ro-RO" sz="2200" dirty="0"/>
              <a:t>Risc de insuficiență suprarenală la întreruperea bruscă în cazul anumitor pacienți, de exemplu, în cazul utilizării anterioare semnificative de corticosteroizi sau al altor motive de insuficiență suprarenală (luați în considerare întreruperea treptată în conformitate cu practica normală)</a:t>
            </a:r>
          </a:p>
          <a:p>
            <a:pPr lvl="1"/>
            <a:endParaRPr lang="ro-RO"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Corticosteroizi pentru gripă</a:t>
            </a:r>
          </a:p>
          <a:p>
            <a:r>
              <a:rPr lang="ro-RO" sz="3200" dirty="0"/>
              <a:t>Dozaj și efecte secundare</a:t>
            </a:r>
          </a:p>
        </p:txBody>
      </p:sp>
    </p:spTree>
    <p:extLst>
      <p:ext uri="{BB962C8B-B14F-4D97-AF65-F5344CB8AC3E}">
        <p14:creationId xmlns:p14="http://schemas.microsoft.com/office/powerpoint/2010/main" val="17033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ro-RO" sz="2200" dirty="0"/>
              <a:t>Dexametazona este un substrat CYP3A4, astfel că există riscul de expunere crescută și de efecte secundare dacă se administrează împreună cu inhibitori puternici ai CYP3A4, cum ar fi: </a:t>
            </a:r>
          </a:p>
          <a:p>
            <a:pPr lvl="1"/>
            <a:r>
              <a:rPr lang="ro-RO" sz="2200" dirty="0"/>
              <a:t>Claritromicină/eritromicină (</a:t>
            </a:r>
            <a:r>
              <a:rPr lang="ro-RO" sz="2200" u="sng" dirty="0"/>
              <a:t>dar nu și azitromicin</a:t>
            </a:r>
            <a:r>
              <a:rPr lang="ro-RO" sz="2200" dirty="0"/>
              <a:t>ă)</a:t>
            </a:r>
          </a:p>
          <a:p>
            <a:pPr lvl="1"/>
            <a:r>
              <a:rPr lang="ro-RO" sz="2200" dirty="0"/>
              <a:t>Ritonavir/cobicistat</a:t>
            </a:r>
          </a:p>
          <a:p>
            <a:pPr lvl="1"/>
            <a:r>
              <a:rPr lang="ro-RO" sz="2200" dirty="0"/>
              <a:t>Antifungice azolice </a:t>
            </a:r>
          </a:p>
          <a:p>
            <a:endParaRPr lang="ro-RO"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o-RO" sz="2400" dirty="0"/>
          </a:p>
          <a:p>
            <a:r>
              <a:rPr lang="ro-RO" sz="2200" dirty="0"/>
              <a:t>Luați în considerare dacă un inhibitor puternic al CYP3A4 ar putea fi suspendat/înlocuit în siguranță sau dacă este necesară o monitorizare crescută a efectelor secundare ale steroizilor</a:t>
            </a:r>
          </a:p>
          <a:p>
            <a:r>
              <a:rPr lang="ro-RO" sz="2200" dirty="0" smtClean="0"/>
              <a:t>Dacă </a:t>
            </a:r>
            <a:r>
              <a:rPr lang="ro-RO" sz="2200" dirty="0"/>
              <a:t>un inhibitor puternic al CYP3A4 nu poate fi evitat, atunci este posibil să nu fie adecvată înscrierea pacientului în comparația cu corticosteroizii, dar protocolul nici nu interzice acest lucru, deoarece gestionarea trebuie să se bazeze pe o evaluare a riscurilor/beneficiilor la fiecare caz în parte</a:t>
            </a:r>
          </a:p>
          <a:p>
            <a:endParaRPr lang="ro-RO" sz="2400" dirty="0"/>
          </a:p>
          <a:p>
            <a:endParaRPr lang="ro-RO" sz="2400" dirty="0"/>
          </a:p>
        </p:txBody>
      </p:sp>
      <p:sp>
        <p:nvSpPr>
          <p:cNvPr id="6" name="Title 1"/>
          <p:cNvSpPr>
            <a:spLocks noGrp="1"/>
          </p:cNvSpPr>
          <p:nvPr>
            <p:ph type="title"/>
          </p:nvPr>
        </p:nvSpPr>
        <p:spPr>
          <a:xfrm>
            <a:off x="572343" y="0"/>
            <a:ext cx="7565967" cy="1325563"/>
          </a:xfrm>
        </p:spPr>
        <p:txBody>
          <a:bodyPr>
            <a:normAutofit/>
          </a:bodyPr>
          <a:lstStyle/>
          <a:p>
            <a:r>
              <a:rPr lang="ro-RO" sz="3200" dirty="0"/>
              <a:t>Corticosteroizi pentru gripă</a:t>
            </a:r>
            <a:r>
              <a:t/>
            </a:r>
            <a:br/>
            <a:r>
              <a:rPr lang="ro-RO" sz="3200" dirty="0"/>
              <a:t>Interacțiuni posibile</a:t>
            </a:r>
          </a:p>
        </p:txBody>
      </p:sp>
    </p:spTree>
    <p:extLst>
      <p:ext uri="{BB962C8B-B14F-4D97-AF65-F5344CB8AC3E}">
        <p14:creationId xmlns:p14="http://schemas.microsoft.com/office/powerpoint/2010/main" val="16394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ro-RO" sz="3200" dirty="0"/>
              <a:t>Rezumat – Tratamente pentru gripă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ro-RO" sz="2400" dirty="0"/>
              <a:t>Gripa ucide sute de mii de oameni pe an, iar o pandemie de gripă are potențialul de fi de o sută de ori mai gravă</a:t>
            </a:r>
          </a:p>
          <a:p>
            <a:pPr marL="0" indent="0">
              <a:buNone/>
            </a:pPr>
            <a:endParaRPr lang="ro-RO" sz="2400" dirty="0"/>
          </a:p>
          <a:p>
            <a:r>
              <a:rPr lang="ro-RO" sz="2400" dirty="0"/>
              <a:t>Spre deosebire de tratamentele împotriva COVID-19, niciun tratament promițător împotriva gripei nu a fost evaluat în mod corespunzător în studii randomizate efectuate pe pacienți internați</a:t>
            </a:r>
          </a:p>
          <a:p>
            <a:endParaRPr lang="ro-RO" sz="2400" dirty="0"/>
          </a:p>
          <a:p>
            <a:r>
              <a:rPr lang="ro-RO" sz="2400" dirty="0"/>
              <a:t>Vă mulțumim că sunteți alături de noi pentru a îmbunătăți tratamentul împotriva gripei!</a:t>
            </a:r>
          </a:p>
        </p:txBody>
      </p:sp>
    </p:spTree>
    <p:extLst>
      <p:ext uri="{BB962C8B-B14F-4D97-AF65-F5344CB8AC3E}">
        <p14:creationId xmlns:p14="http://schemas.microsoft.com/office/powerpoint/2010/main" val="1605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ro-RO" sz="4000" dirty="0"/>
              <a:t>Context privind gripa </a:t>
            </a:r>
          </a:p>
        </p:txBody>
      </p:sp>
      <p:sp>
        <p:nvSpPr>
          <p:cNvPr id="6" name="Content Placeholder 5"/>
          <p:cNvSpPr>
            <a:spLocks noGrp="1"/>
          </p:cNvSpPr>
          <p:nvPr>
            <p:ph idx="1"/>
          </p:nvPr>
        </p:nvSpPr>
        <p:spPr>
          <a:xfrm>
            <a:off x="169896" y="1473319"/>
            <a:ext cx="8516904" cy="4753862"/>
          </a:xfrm>
        </p:spPr>
        <p:txBody>
          <a:bodyPr>
            <a:normAutofit fontScale="92500" lnSpcReduction="10000"/>
          </a:bodyPr>
          <a:lstStyle/>
          <a:p>
            <a:r>
              <a:rPr lang="ro-RO" sz="2400" dirty="0"/>
              <a:t>Gripa sezonieră provoacă anual aproximativ 400.000 de decese la nivel mondial (o treime dintre acestea având vârsta sub 65 de ani)</a:t>
            </a:r>
          </a:p>
          <a:p>
            <a:endParaRPr lang="ro-RO" sz="2400" dirty="0"/>
          </a:p>
          <a:p>
            <a:r>
              <a:rPr lang="ro-RO" sz="2400" dirty="0"/>
              <a:t>O pandemie de gripă poate ucide zeci de milioane de oameni</a:t>
            </a:r>
          </a:p>
          <a:p>
            <a:endParaRPr lang="ro-RO" sz="2400" dirty="0"/>
          </a:p>
          <a:p>
            <a:r>
              <a:rPr lang="ro-RO" sz="2400" dirty="0"/>
              <a:t>RECOVERY și alte studii au identificat rapid tratamente salvatoare pentru COVID-19 prin randomizarea a mii de pacienți</a:t>
            </a:r>
          </a:p>
          <a:p>
            <a:endParaRPr lang="ro-RO" sz="2400" dirty="0"/>
          </a:p>
          <a:p>
            <a:r>
              <a:rPr lang="ro-RO" sz="2400" dirty="0"/>
              <a:t>De asemenea, s-a constatat că multe alte tratamente promițătoare sunt ineficace</a:t>
            </a:r>
          </a:p>
          <a:p>
            <a:pPr marL="0" indent="0">
              <a:buNone/>
            </a:pPr>
            <a:endParaRPr lang="ro-RO" sz="2400" dirty="0"/>
          </a:p>
          <a:p>
            <a:r>
              <a:rPr lang="ro-RO" sz="2400" dirty="0"/>
              <a:t>Spre deosebire de COVID-19, nu dispunem de dovezi solide (adică randomizate) care să servească drept orientări în tratamentul gripei</a:t>
            </a:r>
          </a:p>
          <a:p>
            <a:endParaRPr lang="ro-RO" sz="2400" dirty="0"/>
          </a:p>
          <a:p>
            <a:endParaRPr lang="ro-RO"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50" y="1932257"/>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ro-RO" sz="3600" dirty="0"/>
              <a:t>Eligibilitatea pentru RECOVERY</a:t>
            </a:r>
          </a:p>
        </p:txBody>
      </p:sp>
      <p:sp>
        <p:nvSpPr>
          <p:cNvPr id="6" name="Content Placeholder 5"/>
          <p:cNvSpPr>
            <a:spLocks noGrp="1"/>
          </p:cNvSpPr>
          <p:nvPr>
            <p:ph idx="1"/>
          </p:nvPr>
        </p:nvSpPr>
        <p:spPr>
          <a:xfrm>
            <a:off x="51289" y="1429756"/>
            <a:ext cx="12089421" cy="6269491"/>
          </a:xfrm>
        </p:spPr>
        <p:txBody>
          <a:bodyPr>
            <a:noAutofit/>
          </a:bodyPr>
          <a:lstStyle/>
          <a:p>
            <a:pPr marL="514350" indent="-514350">
              <a:buFont typeface="+mj-lt"/>
              <a:buAutoNum type="arabicPeriod"/>
            </a:pPr>
            <a:r>
              <a:rPr lang="ro-RO" sz="2000" dirty="0"/>
              <a:t>Pacienți spitalizați cu vârsta ≥18 ani</a:t>
            </a:r>
            <a:endParaRPr lang="ro-RO" sz="700" dirty="0"/>
          </a:p>
          <a:p>
            <a:pPr marL="514350" indent="-514350">
              <a:spcBef>
                <a:spcPts val="1800"/>
              </a:spcBef>
              <a:buFont typeface="+mj-lt"/>
              <a:buAutoNum type="arabicPeriod"/>
            </a:pPr>
            <a:r>
              <a:rPr lang="ro-RO" sz="2000" dirty="0"/>
              <a:t>Sindrom de pneumonie, de exemplu</a:t>
            </a:r>
          </a:p>
          <a:p>
            <a:pPr marL="914400" lvl="1" indent="-457200">
              <a:buFont typeface="+mj-lt"/>
              <a:buAutoNum type="alphaLcPeriod"/>
            </a:pPr>
            <a:r>
              <a:rPr lang="ro-RO" sz="1800" dirty="0"/>
              <a:t>Simptome tipice ale unei infecții noi a tractului respirator (tuse, dificultăți de respirație, febră etc.); și</a:t>
            </a:r>
          </a:p>
          <a:p>
            <a:pPr marL="914400" lvl="1" indent="-457200">
              <a:buFont typeface="+mj-lt"/>
              <a:buAutoNum type="alphaLcPeriod"/>
            </a:pPr>
            <a:r>
              <a:rPr lang="ro-RO" sz="1800" dirty="0"/>
              <a:t>Dovezi obiective privind prezența unei boli pulmonare acute (de exemplu, modificări radiografice/CT/US, hipoxie sau examen clinic); și</a:t>
            </a:r>
          </a:p>
          <a:p>
            <a:pPr marL="914400" lvl="1" indent="-457200">
              <a:buFont typeface="+mj-lt"/>
              <a:buAutoNum type="alphaLcPeriod"/>
            </a:pPr>
            <a:r>
              <a:rPr lang="ro-RO" sz="1800" dirty="0"/>
              <a:t>Concluzia că sunt improbabile sau că se exclud alte cauze (de exemplu, insuficiență cardiacă)</a:t>
            </a:r>
          </a:p>
          <a:p>
            <a:pPr marL="457200" lvl="1" indent="0">
              <a:buNone/>
            </a:pPr>
            <a:r>
              <a:rPr lang="ro-RO" sz="1800" i="1" dirty="0"/>
              <a:t>Cu toate acestea, diagnosticul este unul clinic în opinia medicului coordonator (aceste criterii sunt orientative)</a:t>
            </a:r>
            <a:endParaRPr lang="ro-RO" sz="700" i="1" dirty="0"/>
          </a:p>
          <a:p>
            <a:pPr marL="514350" indent="-514350">
              <a:spcBef>
                <a:spcPts val="1800"/>
              </a:spcBef>
              <a:buFont typeface="+mj-lt"/>
              <a:buAutoNum type="arabicPeriod"/>
            </a:pPr>
            <a:r>
              <a:rPr lang="ro-RO" sz="2000" dirty="0"/>
              <a:t>Unul dintre următoarele diagnostice:</a:t>
            </a:r>
          </a:p>
          <a:p>
            <a:pPr marL="914400" lvl="1" indent="-457200">
              <a:buFont typeface="+mj-lt"/>
              <a:buAutoNum type="alphaLcPeriod"/>
            </a:pPr>
            <a:r>
              <a:rPr lang="ro-RO" sz="1800" dirty="0">
                <a:solidFill>
                  <a:schemeClr val="bg1">
                    <a:lumMod val="75000"/>
                  </a:schemeClr>
                </a:solidFill>
              </a:rPr>
              <a:t>Infecție confirmată cu SARS-CoV-2 (în UE nu sunt deschise comparațiile COVID-19)</a:t>
            </a:r>
          </a:p>
          <a:p>
            <a:pPr marL="914400" lvl="1" indent="-457200">
              <a:buFont typeface="+mj-lt"/>
              <a:buAutoNum type="alphaLcPeriod"/>
            </a:pPr>
            <a:r>
              <a:rPr lang="ro-RO" sz="1800" b="1" dirty="0"/>
              <a:t>Infecție confirmată cu virusul gripal A sau B  </a:t>
            </a:r>
          </a:p>
          <a:p>
            <a:pPr marL="914400" lvl="1" indent="-457200">
              <a:buFont typeface="+mj-lt"/>
              <a:buAutoNum type="alphaLcPeriod"/>
            </a:pPr>
            <a:r>
              <a:rPr lang="ro-RO" sz="1800" dirty="0">
                <a:solidFill>
                  <a:schemeClr val="bg1">
                    <a:lumMod val="75000"/>
                  </a:schemeClr>
                </a:solidFill>
              </a:rPr>
              <a:t>Pneumonie comunitară cu tratament pe bază de antibiotice planificat (fără a se suspecta COVID-19/flu/PCP/TB)</a:t>
            </a:r>
            <a:endParaRPr lang="ro-RO" sz="700" dirty="0">
              <a:solidFill>
                <a:schemeClr val="bg1">
                  <a:lumMod val="75000"/>
                </a:schemeClr>
              </a:solidFill>
            </a:endParaRPr>
          </a:p>
          <a:p>
            <a:pPr marL="457200" indent="-457200">
              <a:spcBef>
                <a:spcPts val="1800"/>
              </a:spcBef>
              <a:buFont typeface="+mj-lt"/>
              <a:buAutoNum type="arabicPeriod"/>
            </a:pPr>
            <a:r>
              <a:rPr lang="ro-RO" sz="2000" dirty="0"/>
              <a:t>Absența oricăror antecedente medicale care ar putea pune pacientul în pericol în eventualitatea participării</a:t>
            </a:r>
            <a:endParaRPr lang="ro-RO" sz="700" dirty="0"/>
          </a:p>
          <a:p>
            <a:pPr marL="457200" indent="-457200">
              <a:spcBef>
                <a:spcPts val="1800"/>
              </a:spcBef>
              <a:buFont typeface="+mj-lt"/>
              <a:buAutoNum type="arabicPeriod"/>
            </a:pPr>
            <a:r>
              <a:rPr lang="ro-RO" sz="2000" dirty="0"/>
              <a:t>Clinicianul participant nu consideră că un anumit tratament experimental este indicat sau contraindicat</a:t>
            </a:r>
          </a:p>
        </p:txBody>
      </p:sp>
    </p:spTree>
    <p:extLst>
      <p:ext uri="{BB962C8B-B14F-4D97-AF65-F5344CB8AC3E}">
        <p14:creationId xmlns:p14="http://schemas.microsoft.com/office/powerpoint/2010/main" val="27020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ro-RO" sz="3200" dirty="0"/>
              <a:t>Modelul RECOVERY: Protocolul de bază V27.0 (include comparații din afara UE)</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o-RO" sz="2000" b="1" dirty="0"/>
              <a:t>PACIENȚI SPITALIZAȚI CU PNEUMONIE</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o-RO" sz="2000" b="1" dirty="0"/>
              <a:t>ANALIZĂ</a:t>
            </a:r>
            <a:endParaRPr lang="ro-RO"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6600" b="1" dirty="0"/>
              <a:t>R</a:t>
            </a:r>
            <a:endParaRPr lang="ro-RO"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ro-RO" b="1" dirty="0"/>
              <a:t>Pacienți cu infecție cu SARS-CoV-2 confirmată (NU ESTE DESCHIS ÎN 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8" y="1392436"/>
            <a:ext cx="3500909" cy="1473862"/>
            <a:chOff x="4441699" y="1520391"/>
            <a:chExt cx="3470531" cy="1467448"/>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 în doză mare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100" b="1" dirty="0">
                  <a:solidFill>
                    <a:schemeClr val="bg1"/>
                  </a:solidFill>
                </a:rPr>
                <a:t>Îngrijirea obișnuită (corticosteroizi în doză standard)</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01487" y="2408993"/>
              <a:ext cx="594599" cy="306438"/>
            </a:xfrm>
            <a:prstGeom prst="rect">
              <a:avLst/>
            </a:prstGeom>
            <a:noFill/>
          </p:spPr>
          <p:txBody>
            <a:bodyPr wrap="square" rtlCol="0">
              <a:spAutoFit/>
            </a:bodyPr>
            <a:lstStyle/>
            <a:p>
              <a:r>
                <a:rPr lang="ro-RO" sz="1400" b="1" i="1" dirty="0"/>
                <a:t>sau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4985570" y="1520391"/>
              <a:ext cx="2926660" cy="520943"/>
            </a:xfrm>
            <a:prstGeom prst="rect">
              <a:avLst/>
            </a:prstGeom>
            <a:noFill/>
          </p:spPr>
          <p:txBody>
            <a:bodyPr wrap="square" rtlCol="0">
              <a:spAutoFit/>
            </a:bodyPr>
            <a:lstStyle/>
            <a:p>
              <a:r>
                <a:rPr lang="ro-RO" sz="1400" b="1" dirty="0"/>
                <a:t>Comparația cu dozele mari de corticosteroizi în cazul COVID-19 (pacienți cu NIV sau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81287" y="2401880"/>
              <a:ext cx="449888" cy="307777"/>
            </a:xfrm>
            <a:prstGeom prst="rect">
              <a:avLst/>
            </a:prstGeom>
            <a:noFill/>
          </p:spPr>
          <p:txBody>
            <a:bodyPr wrap="square" rtlCol="0">
              <a:spAutoFit/>
            </a:bodyPr>
            <a:lstStyle/>
            <a:p>
              <a:r>
                <a:rPr lang="ro-RO" sz="1400" b="1" i="1" dirty="0"/>
                <a:t>sau</a:t>
              </a:r>
              <a:endParaRPr lang="ro-RO" sz="12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ro-RO" sz="1400" b="1" dirty="0"/>
                <a:t>Compararea cu corticosteroizii pentru gripă (la pacienții cu hipoxie)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4992258"/>
            <a:ext cx="3393651" cy="1525157"/>
            <a:chOff x="849410" y="1456924"/>
            <a:chExt cx="3393651" cy="152515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09170" y="2403526"/>
              <a:ext cx="698415" cy="307777"/>
            </a:xfrm>
            <a:prstGeom prst="rect">
              <a:avLst/>
            </a:prstGeom>
            <a:noFill/>
          </p:spPr>
          <p:txBody>
            <a:bodyPr wrap="square" rtlCol="0">
              <a:spAutoFit/>
            </a:bodyPr>
            <a:lstStyle/>
            <a:p>
              <a:r>
                <a:rPr lang="ro-RO" sz="1400" b="1" i="1" dirty="0"/>
                <a:t>sau</a:t>
              </a:r>
              <a:endParaRPr lang="ro-RO" sz="12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5093" y="1456924"/>
              <a:ext cx="2651732" cy="584775"/>
            </a:xfrm>
            <a:prstGeom prst="rect">
              <a:avLst/>
            </a:prstGeom>
            <a:noFill/>
          </p:spPr>
          <p:txBody>
            <a:bodyPr wrap="square" rtlCol="0">
              <a:spAutoFit/>
            </a:bodyPr>
            <a:lstStyle/>
            <a:p>
              <a:r>
                <a:rPr lang="ro-RO" sz="1600" b="1" dirty="0"/>
                <a:t>Comparația cu baloxavirul</a:t>
              </a:r>
            </a:p>
            <a:p>
              <a:r>
                <a:rPr lang="ro-RO" sz="1600" b="1" dirty="0"/>
                <a:t>NU ESTE DESCHIS ÎN PREZENT ÎN UE</a:t>
              </a:r>
              <a:endParaRPr lang="ro-RO"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ro-RO"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01460" y="2431586"/>
              <a:ext cx="658924" cy="307777"/>
            </a:xfrm>
            <a:prstGeom prst="rect">
              <a:avLst/>
            </a:prstGeom>
            <a:noFill/>
          </p:spPr>
          <p:txBody>
            <a:bodyPr wrap="square" rtlCol="0">
              <a:spAutoFit/>
            </a:bodyPr>
            <a:lstStyle/>
            <a:p>
              <a:r>
                <a:rPr lang="ro-RO" sz="1400" b="1" i="1" dirty="0"/>
                <a:t>sau</a:t>
              </a:r>
              <a:endParaRPr lang="ro-RO" sz="12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ro-RO" sz="1600" b="1" dirty="0"/>
                <a:t>Comparația cu oseltamivirul</a:t>
              </a:r>
              <a:endParaRPr lang="ro-RO"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ro-RO" b="1" dirty="0"/>
              <a:t>Pacienți cu GRIPĂ confirmată</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Sotrovimab</a:t>
                </a:r>
                <a:endParaRPr lang="ro-RO"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20585" y="2414677"/>
                <a:ext cx="544734" cy="307777"/>
              </a:xfrm>
              <a:prstGeom prst="rect">
                <a:avLst/>
              </a:prstGeom>
              <a:noFill/>
            </p:spPr>
            <p:txBody>
              <a:bodyPr wrap="square" rtlCol="0">
                <a:spAutoFit/>
              </a:bodyPr>
              <a:lstStyle/>
              <a:p>
                <a:r>
                  <a:rPr lang="ro-RO" sz="1400" b="1" i="1" dirty="0"/>
                  <a:t>sau</a:t>
                </a:r>
                <a:endParaRPr lang="ro-RO" sz="12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ro-RO" sz="1600" b="1" dirty="0"/>
                  <a:t>Comparație cu sotrovimab</a:t>
                </a:r>
                <a:endParaRPr lang="ro-RO"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ro-RO" sz="1600" b="1" dirty="0"/>
              <a:t>Pacienți cu CAP (fără suspiciune de SARS-CoV-2/gripă/PCP/TB)</a:t>
            </a:r>
          </a:p>
        </p:txBody>
      </p:sp>
      <p:grpSp>
        <p:nvGrpSpPr>
          <p:cNvPr id="7" name="Group 6"/>
          <p:cNvGrpSpPr/>
          <p:nvPr/>
        </p:nvGrpSpPr>
        <p:grpSpPr>
          <a:xfrm>
            <a:off x="7960889" y="1408053"/>
            <a:ext cx="3495749" cy="1441930"/>
            <a:chOff x="7960889" y="1408053"/>
            <a:chExt cx="3495749" cy="1441930"/>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08053"/>
              <a:ext cx="3495749" cy="1441930"/>
              <a:chOff x="8003238" y="1549080"/>
              <a:chExt cx="3495749" cy="144193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endParaRPr lang="ro-RO"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81286" y="2435333"/>
                <a:ext cx="464401" cy="307777"/>
              </a:xfrm>
              <a:prstGeom prst="rect">
                <a:avLst/>
              </a:prstGeom>
              <a:noFill/>
            </p:spPr>
            <p:txBody>
              <a:bodyPr wrap="square" rtlCol="0">
                <a:spAutoFit/>
              </a:bodyPr>
              <a:lstStyle/>
              <a:p>
                <a:r>
                  <a:rPr lang="ro-RO" sz="1400" b="1" i="1" dirty="0"/>
                  <a:t>sau</a:t>
                </a:r>
                <a:endParaRPr lang="ro-RO" sz="12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22215" y="1549080"/>
                <a:ext cx="2976772" cy="523220"/>
              </a:xfrm>
              <a:prstGeom prst="rect">
                <a:avLst/>
              </a:prstGeom>
              <a:noFill/>
            </p:spPr>
            <p:txBody>
              <a:bodyPr wrap="square" rtlCol="0">
                <a:spAutoFit/>
              </a:bodyPr>
              <a:lstStyle/>
              <a:p>
                <a:r>
                  <a:rPr lang="ro-RO" sz="1400" b="1" dirty="0"/>
                  <a:t>Comparația cu corticosteroizii în cazul pneumoniei dobândite în comunitate (CAP)</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810417" y="3594849"/>
            <a:ext cx="3352648" cy="954107"/>
          </a:xfrm>
          <a:prstGeom prst="rect">
            <a:avLst/>
          </a:prstGeom>
          <a:noFill/>
        </p:spPr>
        <p:txBody>
          <a:bodyPr wrap="square" rtlCol="0">
            <a:spAutoFit/>
          </a:bodyPr>
          <a:lstStyle/>
          <a:p>
            <a:r>
              <a:rPr lang="ro-RO" sz="1400" b="1" dirty="0"/>
              <a:t>S-au colectat datele de referință, s-a stabilit adecvarea</a:t>
            </a:r>
          </a:p>
          <a:p>
            <a:r>
              <a:rPr lang="ro-RO" sz="1400" b="1" dirty="0"/>
              <a:t>Randomizare 1:1 în fiecare comparație adecvată</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ro-RO" sz="1400" b="1" dirty="0"/>
              <a:t>Rezultatele la 28 de zile și la 6 luni</a:t>
            </a:r>
          </a:p>
          <a:p>
            <a:pPr marL="285750" indent="-285750">
              <a:buFont typeface="Arial" panose="020B0604020202020204" pitchFamily="34" charset="0"/>
              <a:buChar char="•"/>
            </a:pPr>
            <a:r>
              <a:rPr lang="ro-RO" sz="1300" b="1" dirty="0"/>
              <a:t>Mortalitate</a:t>
            </a:r>
          </a:p>
          <a:p>
            <a:pPr marL="285750" indent="-285750">
              <a:buFont typeface="Arial" panose="020B0604020202020204" pitchFamily="34" charset="0"/>
              <a:buChar char="•"/>
            </a:pPr>
            <a:r>
              <a:rPr lang="ro-RO" sz="1300" b="1" dirty="0"/>
              <a:t>Timpul până la externare în viață</a:t>
            </a:r>
          </a:p>
          <a:p>
            <a:pPr marL="285750" indent="-285750">
              <a:buFont typeface="Arial" panose="020B0604020202020204" pitchFamily="34" charset="0"/>
              <a:buChar char="•"/>
            </a:pPr>
            <a:r>
              <a:rPr lang="ro-RO" sz="1300" b="1" dirty="0"/>
              <a:t>Evoluția către ventilație sau deces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ro-RO" sz="2000" b="1" dirty="0"/>
              <a:t>PACIENȚI SPITALIZAȚI CU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o-RO" sz="2000" b="1" dirty="0"/>
              <a:t>ANALIZĂ</a:t>
            </a:r>
            <a:endParaRPr lang="ro-RO"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6600" b="1" dirty="0"/>
              <a:t>R</a:t>
            </a:r>
            <a:endParaRPr lang="ro-RO"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ro-RO" b="1" dirty="0"/>
              <a:t>Pacienți cu infecție cu SARS-CoV-2 confirmată (NU ESTE DESCHIS ÎN 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 în doză mare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(corticosteroizi în doză standard)</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ro-RO" sz="1600" b="1" i="1" dirty="0"/>
                <a:t>sau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ro-RO" sz="1400" b="1" dirty="0"/>
                <a:t>Comparația cu dozele mari de corticosteroizi în cazul COVID-19 (pacienți cu NIV sau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62998" y="2401880"/>
              <a:ext cx="551433" cy="307777"/>
            </a:xfrm>
            <a:prstGeom prst="rect">
              <a:avLst/>
            </a:prstGeom>
            <a:noFill/>
          </p:spPr>
          <p:txBody>
            <a:bodyPr wrap="square" rtlCol="0">
              <a:spAutoFit/>
            </a:bodyPr>
            <a:lstStyle/>
            <a:p>
              <a:r>
                <a:rPr lang="ro-RO" sz="1400" b="1" i="1" dirty="0"/>
                <a:t>sau</a:t>
              </a:r>
              <a:endParaRPr lang="ro-RO" sz="12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ro-RO" sz="1400" b="1" dirty="0"/>
                <a:t>Compararea cu corticosteroizii pentru gripă (la pacienții cu hipoxie)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ro-RO" sz="1600" b="1" i="1" dirty="0"/>
                <a:t>sau</a:t>
              </a:r>
              <a:endParaRPr lang="ro-RO"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ro-RO" sz="1600" b="1" dirty="0"/>
                <a:t>Comparația cu baloxavirul</a:t>
              </a:r>
            </a:p>
            <a:p>
              <a:r>
                <a:rPr lang="ro-RO" sz="1600" b="1" dirty="0"/>
                <a:t>NU ESTE DESCHIS ÎN PREZENT ÎN UE</a:t>
              </a:r>
              <a:endParaRPr lang="ro-RO"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ro-RO"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01459" y="2431586"/>
              <a:ext cx="698415" cy="307777"/>
            </a:xfrm>
            <a:prstGeom prst="rect">
              <a:avLst/>
            </a:prstGeom>
            <a:noFill/>
          </p:spPr>
          <p:txBody>
            <a:bodyPr wrap="square" rtlCol="0">
              <a:spAutoFit/>
            </a:bodyPr>
            <a:lstStyle/>
            <a:p>
              <a:r>
                <a:rPr lang="ro-RO" sz="1400" b="1" i="1" dirty="0"/>
                <a:t>sau</a:t>
              </a:r>
              <a:endParaRPr lang="ro-RO" sz="12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ro-RO" sz="1600" b="1" dirty="0"/>
                <a:t>Comparația cu oseltamivirul</a:t>
              </a:r>
              <a:endParaRPr lang="ro-RO"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ro-RO" b="1" dirty="0"/>
              <a:t>Pacienți cu GRIPĂ confirmată</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Sotrovimab</a:t>
                </a:r>
                <a:endParaRPr lang="ro-RO"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ro-RO" sz="1600" b="1" i="1" dirty="0"/>
                  <a:t>sau</a:t>
                </a:r>
                <a:endParaRPr lang="ro-RO"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ro-RO" sz="1600" b="1" dirty="0"/>
                  <a:t>Comparație cu sotrovimab</a:t>
                </a:r>
                <a:endParaRPr lang="ro-RO"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ro-RO" sz="1600" b="1" dirty="0"/>
              <a:t>Pacienți cu CAP (fără suspiciune de SARS-CoV-2/gripă/PCP/TB)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Dexametazonă</a:t>
                </a:r>
                <a:endParaRPr lang="ro-RO"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o-RO" sz="1200" b="1" dirty="0">
                    <a:solidFill>
                      <a:schemeClr val="bg1"/>
                    </a:solidFill>
                  </a:rPr>
                  <a:t>Îngrijirea obișnuită fără corticosteroizi</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ro-RO" sz="1600" b="1" i="1" dirty="0"/>
                  <a:t>sau</a:t>
                </a:r>
                <a:endParaRPr lang="ro-RO"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ro-RO" sz="1400" b="1" dirty="0"/>
                  <a:t>Comparația cu corticosteroizii în cazul pneumoniei dobândite în comunitate (CAP)</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37838" y="3687392"/>
            <a:ext cx="3531573" cy="954107"/>
          </a:xfrm>
          <a:prstGeom prst="rect">
            <a:avLst/>
          </a:prstGeom>
          <a:noFill/>
        </p:spPr>
        <p:txBody>
          <a:bodyPr wrap="square" rtlCol="0">
            <a:spAutoFit/>
          </a:bodyPr>
          <a:lstStyle/>
          <a:p>
            <a:r>
              <a:rPr lang="ro-RO" sz="1400" b="1" dirty="0"/>
              <a:t>S-au colectat datele de referință, s-a stabilit adecvarea</a:t>
            </a:r>
          </a:p>
          <a:p>
            <a:r>
              <a:rPr lang="ro-RO" sz="1400" b="1" dirty="0"/>
              <a:t>Randomizare 1:1 în fiecare comparație adecvată</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ro-RO" sz="1400" b="1" dirty="0"/>
              <a:t>Rezultatele la 28 de zile și la 6 luni</a:t>
            </a:r>
          </a:p>
          <a:p>
            <a:pPr marL="285750" indent="-285750">
              <a:buFont typeface="Arial" panose="020B0604020202020204" pitchFamily="34" charset="0"/>
              <a:buChar char="•"/>
            </a:pPr>
            <a:r>
              <a:rPr lang="ro-RO" sz="1300" b="1" dirty="0"/>
              <a:t>Mortalitate</a:t>
            </a:r>
          </a:p>
          <a:p>
            <a:pPr marL="285750" indent="-285750">
              <a:buFont typeface="Arial" panose="020B0604020202020204" pitchFamily="34" charset="0"/>
              <a:buChar char="•"/>
            </a:pPr>
            <a:r>
              <a:rPr lang="ro-RO" sz="1300" b="1" dirty="0"/>
              <a:t>Timpul până la externare în viață</a:t>
            </a:r>
          </a:p>
          <a:p>
            <a:pPr marL="285750" indent="-285750">
              <a:buFont typeface="Arial" panose="020B0604020202020204" pitchFamily="34" charset="0"/>
              <a:buChar char="•"/>
            </a:pPr>
            <a:r>
              <a:rPr lang="ro-RO" sz="1300" b="1" dirty="0"/>
              <a:t>Evoluția către ventilație sau deces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Modelul RECOVERY: </a:t>
            </a:r>
          </a:p>
          <a:p>
            <a:r>
              <a:rPr lang="ro-RO" sz="3200" dirty="0"/>
              <a:t>Comparații în UE în cazul gripei</a:t>
            </a:r>
          </a:p>
        </p:txBody>
      </p:sp>
    </p:spTree>
    <p:extLst>
      <p:ext uri="{BB962C8B-B14F-4D97-AF65-F5344CB8AC3E}">
        <p14:creationId xmlns:p14="http://schemas.microsoft.com/office/powerpoint/2010/main" val="30816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ro-RO" smtClean="0"/>
              <a:t>Oseltamivir (TAMIFLU)</a:t>
            </a:r>
          </a:p>
        </p:txBody>
      </p:sp>
    </p:spTree>
    <p:extLst>
      <p:ext uri="{BB962C8B-B14F-4D97-AF65-F5344CB8AC3E}">
        <p14:creationId xmlns:p14="http://schemas.microsoft.com/office/powerpoint/2010/main" val="20816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ro-RO" sz="1400" dirty="0"/>
                  <a:t>Timpul de la începerea tratamentului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ro-RO" sz="1200" dirty="0"/>
                <a:t>Baloxavir</a:t>
              </a:r>
            </a:p>
            <a:p>
              <a:r>
                <a:rPr lang="ro-RO" sz="1200" dirty="0"/>
                <a:t>Placebo</a:t>
              </a:r>
            </a:p>
            <a:p>
              <a:r>
                <a:rPr lang="ro-RO"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ro-RO" sz="1400" dirty="0"/>
                <a:t>% fără ameliorare a simptomelor</a:t>
              </a:r>
            </a:p>
          </p:txBody>
        </p:sp>
      </p:grpSp>
      <p:sp>
        <p:nvSpPr>
          <p:cNvPr id="3" name="Content Placeholder 2"/>
          <p:cNvSpPr>
            <a:spLocks noGrp="1"/>
          </p:cNvSpPr>
          <p:nvPr>
            <p:ph idx="1"/>
          </p:nvPr>
        </p:nvSpPr>
        <p:spPr>
          <a:xfrm>
            <a:off x="156331" y="1412393"/>
            <a:ext cx="11767939" cy="4580078"/>
          </a:xfrm>
        </p:spPr>
        <p:txBody>
          <a:bodyPr>
            <a:normAutofit/>
          </a:bodyPr>
          <a:lstStyle/>
          <a:p>
            <a:r>
              <a:rPr lang="ro-RO" sz="2400" dirty="0"/>
              <a:t>Oseltamivirul este un inhibitor al neuraminidazei (NAI)</a:t>
            </a:r>
          </a:p>
          <a:p>
            <a:r>
              <a:rPr lang="ro-RO" sz="2400" dirty="0"/>
              <a:t>Neuraminidaza permite proliferarea virusului din celulele infectate, astfel încât NAI interferează cu ciclul de replicare al virusului</a:t>
            </a:r>
          </a:p>
          <a:p>
            <a:r>
              <a:rPr lang="ro-RO" sz="2400" dirty="0"/>
              <a:t>Oseltamivirul reduce durata simptomelor de gripă cu aproximativ 16 ore dacă este administrat în termen de 48 de ore de la debutul simptomelor</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ro-RO"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ro-RO" sz="3200" dirty="0"/>
              <a:t>Context</a:t>
            </a:r>
            <a:r>
              <a:t/>
            </a:r>
            <a:br/>
            <a:r>
              <a:rPr lang="ro-RO" sz="3200" dirty="0"/>
              <a:t>privind Oseltamivir (Tamiflu)</a:t>
            </a:r>
          </a:p>
        </p:txBody>
      </p:sp>
    </p:spTree>
    <p:extLst>
      <p:ext uri="{BB962C8B-B14F-4D97-AF65-F5344CB8AC3E}">
        <p14:creationId xmlns:p14="http://schemas.microsoft.com/office/powerpoint/2010/main" val="38018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ro-RO" smtClean="0"/>
              <a:t>Unele studii </a:t>
            </a:r>
            <a:r>
              <a:rPr lang="ro-RO" i="1" dirty="0"/>
              <a:t>observaționale</a:t>
            </a:r>
            <a:r>
              <a:rPr lang="ro-RO" smtClean="0"/>
              <a:t> au sugerat că oseltamivir prezintă un beneficiu la pacienții internați în spital, dar altele nu, iar dovezile din studii </a:t>
            </a:r>
            <a:r>
              <a:rPr lang="ro-RO" i="1" dirty="0"/>
              <a:t>randomizate</a:t>
            </a:r>
            <a:r>
              <a:rPr lang="ro-RO" smtClean="0"/>
              <a:t> lipsesc.</a:t>
            </a:r>
            <a:r>
              <a:rPr lang="ro-RO" baseline="30000" dirty="0"/>
              <a:t>1,2</a:t>
            </a:r>
          </a:p>
          <a:p>
            <a:endParaRPr lang="ro-RO" baseline="30000" dirty="0"/>
          </a:p>
          <a:p>
            <a:r>
              <a:rPr lang="ro-RO" smtClean="0"/>
              <a:t>Astfel de date observaționale sunt predispuse la erori care nu pot fi evitate cu certitudine</a:t>
            </a:r>
          </a:p>
          <a:p>
            <a:endParaRPr lang="ro-RO" baseline="30000" dirty="0"/>
          </a:p>
          <a:p>
            <a:r>
              <a:rPr lang="ro-RO" smtClean="0"/>
              <a:t>În timpul pandemiei, datele observaționale pentru mai multe tratamente COVID-19 (de exemplu, azitromicina, plasma de convalescență) au indus în eroare și au fost contrazise de studii randomizate de amploare desfășurate ulterior</a:t>
            </a:r>
          </a:p>
          <a:p>
            <a:endParaRPr lang="ro-RO" dirty="0"/>
          </a:p>
          <a:p>
            <a:r>
              <a:rPr lang="ro-RO" smtClean="0"/>
              <a:t>Fără dovezi randomizate, eficacitatea și siguranța administrării oseltamivirului la pacienții spitalizați sunt incerte</a:t>
            </a:r>
          </a:p>
        </p:txBody>
      </p:sp>
      <p:sp>
        <p:nvSpPr>
          <p:cNvPr id="4" name="TextBox 3"/>
          <p:cNvSpPr txBox="1"/>
          <p:nvPr/>
        </p:nvSpPr>
        <p:spPr>
          <a:xfrm>
            <a:off x="5241215" y="6273225"/>
            <a:ext cx="7057830" cy="584775"/>
          </a:xfrm>
          <a:prstGeom prst="rect">
            <a:avLst/>
          </a:prstGeom>
          <a:noFill/>
        </p:spPr>
        <p:txBody>
          <a:bodyPr wrap="none" rtlCol="0">
            <a:spAutoFit/>
          </a:bodyPr>
          <a:lstStyle/>
          <a:p>
            <a:r>
              <a:rPr lang="ro-RO" sz="1600" dirty="0"/>
              <a:t>1 Muthuri SG, et al. Lancet Respir Med. 2014 mai;2(5):395-404. </a:t>
            </a:r>
            <a:r>
              <a:rPr lang="ro-RO" sz="1600" u="sng" dirty="0">
                <a:hlinkClick r:id="rId2"/>
              </a:rPr>
              <a:t>PMC6637757</a:t>
            </a:r>
            <a:endParaRPr lang="ro-RO" sz="1600" dirty="0"/>
          </a:p>
          <a:p>
            <a:r>
              <a:rPr lang="ro-RO" sz="1600" dirty="0"/>
              <a:t>2 Heneghan CJ, et al. Health Technol Assess. 2016 mai;20(42):1-242. </a:t>
            </a:r>
            <a:r>
              <a:rPr lang="ro-RO" sz="1600" u="sng" dirty="0">
                <a:hlinkClick r:id="rId3"/>
              </a:rPr>
              <a:t>PMC4904189</a:t>
            </a:r>
            <a:endParaRPr lang="ro-RO"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ro-RO" sz="3200" dirty="0"/>
              <a:t>Context</a:t>
            </a:r>
            <a:r>
              <a:t/>
            </a:r>
            <a:br/>
            <a:r>
              <a:rPr lang="ro-RO" sz="3200" dirty="0"/>
              <a:t>privind Oseltamivir (Tamiflu)</a:t>
            </a:r>
          </a:p>
        </p:txBody>
      </p:sp>
    </p:spTree>
    <p:extLst>
      <p:ext uri="{BB962C8B-B14F-4D97-AF65-F5344CB8AC3E}">
        <p14:creationId xmlns:p14="http://schemas.microsoft.com/office/powerpoint/2010/main" val="29991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6" y="1459126"/>
            <a:ext cx="6509597" cy="3957558"/>
          </a:xfrm>
        </p:spPr>
        <p:txBody>
          <a:bodyPr>
            <a:normAutofit/>
          </a:bodyPr>
          <a:lstStyle/>
          <a:p>
            <a:r>
              <a:rPr lang="ro-RO" sz="2400" dirty="0"/>
              <a:t>Multe ghiduri de tratament recomandă NAI pentru pacienții internați cu gripă</a:t>
            </a:r>
          </a:p>
          <a:p>
            <a:r>
              <a:rPr lang="ro-RO" sz="2400" dirty="0"/>
              <a:t>În 2023, ministrul sănătății din Anglia s-a adresat în scris tuturor spitalelor din Regatul Unit pentru a susține studiile care includ o componentă fără antivirale</a:t>
            </a:r>
          </a:p>
          <a:p>
            <a:endParaRPr lang="ro-RO" sz="2400" dirty="0"/>
          </a:p>
          <a:p>
            <a:endParaRPr lang="ro-RO" sz="2400" dirty="0"/>
          </a:p>
          <a:p>
            <a:endParaRPr lang="ro-RO" sz="2400" dirty="0"/>
          </a:p>
          <a:p>
            <a:endParaRPr lang="ro-RO" sz="2400" dirty="0"/>
          </a:p>
          <a:p>
            <a:endParaRPr lang="ro-RO" sz="2400" dirty="0"/>
          </a:p>
          <a:p>
            <a:endParaRPr lang="ro-RO" sz="2400" dirty="0"/>
          </a:p>
          <a:p>
            <a:endParaRPr lang="ro-RO" sz="2400" dirty="0"/>
          </a:p>
          <a:p>
            <a:endParaRPr lang="ro-RO"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446328" y="3585140"/>
            <a:ext cx="6437687" cy="2308324"/>
          </a:xfrm>
          <a:prstGeom prst="rect">
            <a:avLst/>
          </a:prstGeom>
        </p:spPr>
        <p:txBody>
          <a:bodyPr wrap="square">
            <a:spAutoFit/>
          </a:bodyPr>
          <a:lstStyle/>
          <a:p>
            <a:r>
              <a:rPr lang="ro-RO" b="1" i="1" dirty="0"/>
              <a:t>„[...] în special pentru acele spitale și acei clinicieni care desfășoară studii la nivel național, considerăm că randomizarea este în deplină concordanță cu bunele practici clinice și cu orientările noastre.”</a:t>
            </a:r>
          </a:p>
          <a:p>
            <a:endParaRPr lang="ro-RO" b="1" i="1" dirty="0"/>
          </a:p>
          <a:p>
            <a:r>
              <a:rPr lang="ro-RO" b="1" i="1" dirty="0"/>
              <a:t>„Până în prezent, niciunul dintre aceste tratamente antivirale nu s-a dovedit a ameliora rezultatele clinice ale pacienților internați în cadrul unor studii controlate randomizate.”</a:t>
            </a:r>
          </a:p>
        </p:txBody>
      </p:sp>
      <p:sp>
        <p:nvSpPr>
          <p:cNvPr id="8" name="TextBox 7"/>
          <p:cNvSpPr txBox="1"/>
          <p:nvPr/>
        </p:nvSpPr>
        <p:spPr>
          <a:xfrm>
            <a:off x="220386" y="5859394"/>
            <a:ext cx="8227874" cy="830997"/>
          </a:xfrm>
          <a:prstGeom prst="rect">
            <a:avLst/>
          </a:prstGeom>
          <a:noFill/>
        </p:spPr>
        <p:txBody>
          <a:bodyPr wrap="square" rtlCol="0">
            <a:spAutoFit/>
          </a:bodyPr>
          <a:lstStyle/>
          <a:p>
            <a:pPr marL="285750" indent="-285750">
              <a:buFont typeface="Arial" panose="020B0604020202020204" pitchFamily="34" charset="0"/>
              <a:buChar char="•"/>
            </a:pPr>
            <a:r>
              <a:rPr lang="ro-RO" sz="2400" dirty="0"/>
              <a:t>Este posibil să fie necesare discuții/comunicări locale pentru a explica acest context</a:t>
            </a:r>
            <a:endParaRPr lang="ro-RO" dirty="0"/>
          </a:p>
        </p:txBody>
      </p:sp>
      <p:sp>
        <p:nvSpPr>
          <p:cNvPr id="10" name="Title 1"/>
          <p:cNvSpPr>
            <a:spLocks noGrp="1"/>
          </p:cNvSpPr>
          <p:nvPr>
            <p:ph type="title"/>
          </p:nvPr>
        </p:nvSpPr>
        <p:spPr>
          <a:xfrm>
            <a:off x="446328" y="29794"/>
            <a:ext cx="10515600" cy="1325563"/>
          </a:xfrm>
        </p:spPr>
        <p:txBody>
          <a:bodyPr>
            <a:normAutofit/>
          </a:bodyPr>
          <a:lstStyle/>
          <a:p>
            <a:r>
              <a:rPr lang="ro-RO" sz="3200" dirty="0"/>
              <a:t>Context</a:t>
            </a:r>
            <a:r>
              <a:t/>
            </a:r>
            <a:br/>
            <a:r>
              <a:rPr lang="ro-RO" sz="3200" dirty="0"/>
              <a:t>privind Oseltamivir (Tamiflu)</a:t>
            </a:r>
          </a:p>
        </p:txBody>
      </p:sp>
    </p:spTree>
    <p:extLst>
      <p:ext uri="{BB962C8B-B14F-4D97-AF65-F5344CB8AC3E}">
        <p14:creationId xmlns:p14="http://schemas.microsoft.com/office/powerpoint/2010/main" val="1806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2A8AB049-8C7C-4E93-B278-6D6D9A899653}"/>
</file>

<file path=docProps/app.xml><?xml version="1.0" encoding="utf-8"?>
<Properties xmlns="http://schemas.openxmlformats.org/officeDocument/2006/extended-properties" xmlns:vt="http://schemas.openxmlformats.org/officeDocument/2006/docPropsVTypes">
  <Template/>
  <TotalTime>5714</TotalTime>
  <Words>1550</Words>
  <Application>Microsoft Office PowerPoint</Application>
  <PresentationFormat>Widescreen</PresentationFormat>
  <Paragraphs>210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Studiul RECOVERY</vt:lpstr>
      <vt:lpstr>Context privind gripa </vt:lpstr>
      <vt:lpstr>Eligibilitatea pentru RECOVERY</vt:lpstr>
      <vt:lpstr>Modelul RECOVERY: Protocolul de bază V27.0 (include comparații din afara UE)</vt:lpstr>
      <vt:lpstr>PowerPoint Presentation</vt:lpstr>
      <vt:lpstr>PowerPoint Presentation</vt:lpstr>
      <vt:lpstr>Context privind Oseltamivir (Tamiflu)</vt:lpstr>
      <vt:lpstr>PowerPoint Presentation</vt:lpstr>
      <vt:lpstr>Context privind Oseltamivir (Tamiflu)</vt:lpstr>
      <vt:lpstr>Eligibilitatea pentru Oseltamivir (Tamiflu)</vt:lpstr>
      <vt:lpstr>Oseltamivir (Tamiflu): dozaj și efecte secundare</vt:lpstr>
      <vt:lpstr>PowerPoint Presentation</vt:lpstr>
      <vt:lpstr>Corticosteroizi pentru gripă Context</vt:lpstr>
      <vt:lpstr>PowerPoint Presentation</vt:lpstr>
      <vt:lpstr>PowerPoint Presentation</vt:lpstr>
      <vt:lpstr>Corticosteroizi pentru gripă Interacțiuni posibile</vt:lpstr>
      <vt:lpstr>Rezumat – Tratamente pentru gripă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Nicolette van Neer</cp:lastModifiedBy>
  <cp:revision>648</cp:revision>
  <cp:lastPrinted>2020-03-18T19:42:16Z</cp:lastPrinted>
  <dcterms:created xsi:type="dcterms:W3CDTF">2020-03-14T13:47:38Z</dcterms:created>
  <dcterms:modified xsi:type="dcterms:W3CDTF">2024-12-09T18:38:58Z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