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85" r:id="rId5"/>
    <p:sldId id="293" r:id="rId6"/>
    <p:sldId id="266" r:id="rId7"/>
    <p:sldId id="282" r:id="rId8"/>
    <p:sldId id="291" r:id="rId9"/>
    <p:sldId id="288" r:id="rId10"/>
    <p:sldId id="294" r:id="rId11"/>
    <p:sldId id="296" r:id="rId12"/>
    <p:sldId id="299" r:id="rId13"/>
    <p:sldId id="286" r:id="rId14"/>
    <p:sldId id="295" r:id="rId15"/>
    <p:sldId id="292" r:id="rId16"/>
  </p:sldIdLst>
  <p:sldSz cx="12192000" cy="6858000"/>
  <p:notesSz cx="6881813" cy="9661525"/>
  <p:embeddedFontLst>
    <p:embeddedFont>
      <p:font typeface="Calibri" panose="020F0502020204030204"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C49332-9061-F125-08E7-B16A29B72CCD}" name="Arya Lekshmi Nair" initials="AN" userId="S::aryalekshmi.nair@ecraid.eu::59b7244b-77b5-4d40-88b8-51fa3b244c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91" autoAdjust="0"/>
    <p:restoredTop sz="95507" autoAdjust="0"/>
  </p:normalViewPr>
  <p:slideViewPr>
    <p:cSldViewPr snapToGrid="0">
      <p:cViewPr varScale="1">
        <p:scale>
          <a:sx n="100" d="100"/>
          <a:sy n="100" d="100"/>
        </p:scale>
        <p:origin x="10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229BB991-2F75-47A0-92DD-9BCC6B9FD2FA}" type="datetimeFigureOut">
              <a:rPr lang="nl-NL" smtClean="0"/>
              <a:t>15-1-2025</a:t>
            </a:fld>
            <a:endParaRPr lang="ro-RO"/>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E52351AD-82CC-4F3D-AF97-B638C7752DCE}" type="slidenum">
              <a:rPr lang="nl-NL" smtClean="0"/>
              <a:t>‹#›</a:t>
            </a:fld>
            <a:endParaRPr lang="ro-RO"/>
          </a:p>
        </p:txBody>
      </p:sp>
    </p:spTree>
    <p:extLst>
      <p:ext uri="{BB962C8B-B14F-4D97-AF65-F5344CB8AC3E}">
        <p14:creationId xmlns:p14="http://schemas.microsoft.com/office/powerpoint/2010/main" val="248982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52351AD-82CC-4F3D-AF97-B638C7752DCE}" type="slidenum">
              <a:rPr lang="nl-NL" smtClean="0"/>
              <a:t>8</a:t>
            </a:fld>
            <a:endParaRPr lang="ro-RO"/>
          </a:p>
        </p:txBody>
      </p:sp>
    </p:spTree>
    <p:extLst>
      <p:ext uri="{BB962C8B-B14F-4D97-AF65-F5344CB8AC3E}">
        <p14:creationId xmlns:p14="http://schemas.microsoft.com/office/powerpoint/2010/main" val="4231890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15/01/2025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15/01/2025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15/01/2025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15/01/2025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31057"/>
            <a:ext cx="9144000" cy="973826"/>
          </a:xfrm>
        </p:spPr>
        <p:txBody>
          <a:bodyPr>
            <a:normAutofit fontScale="90000"/>
          </a:bodyPr>
          <a:lstStyle/>
          <a:p>
            <a:r>
              <a:rPr dirty="0"/>
              <a:t/>
            </a:r>
            <a:br>
              <a:rPr dirty="0"/>
            </a:br>
            <a:r>
              <a:rPr lang="ro-RO" b="1" dirty="0">
                <a:solidFill>
                  <a:srgbClr val="9E3159"/>
                </a:solidFill>
                <a:latin typeface="+mn-lt"/>
              </a:rPr>
              <a:t>Studiul RECOVERY</a:t>
            </a:r>
          </a:p>
        </p:txBody>
      </p:sp>
      <p:sp>
        <p:nvSpPr>
          <p:cNvPr id="3" name="Subtitle 2"/>
          <p:cNvSpPr>
            <a:spLocks noGrp="1"/>
          </p:cNvSpPr>
          <p:nvPr>
            <p:ph type="subTitle" idx="1"/>
          </p:nvPr>
        </p:nvSpPr>
        <p:spPr>
          <a:xfrm>
            <a:off x="1524000" y="4342884"/>
            <a:ext cx="9144000" cy="1655762"/>
          </a:xfrm>
        </p:spPr>
        <p:txBody>
          <a:bodyPr>
            <a:normAutofit fontScale="92500" lnSpcReduction="10000"/>
          </a:bodyPr>
          <a:lstStyle/>
          <a:p>
            <a:r>
              <a:rPr lang="ro-RO" sz="3200" b="1" dirty="0"/>
              <a:t>Instructaj privind formularul UE de consimțământ în cunoștință de cauză</a:t>
            </a:r>
          </a:p>
          <a:p>
            <a:endParaRPr lang="ro-RO" b="1" dirty="0"/>
          </a:p>
          <a:p>
            <a:r>
              <a:rPr lang="ro-RO" sz="2000" b="1" dirty="0" smtClean="0">
                <a:solidFill>
                  <a:schemeClr val="bg1">
                    <a:lumMod val="50000"/>
                  </a:schemeClr>
                </a:solidFill>
              </a:rPr>
              <a:t>V</a:t>
            </a:r>
            <a:r>
              <a:rPr lang="en-GB" sz="2000" b="1" smtClean="0">
                <a:solidFill>
                  <a:schemeClr val="bg1">
                    <a:lumMod val="50000"/>
                  </a:schemeClr>
                </a:solidFill>
              </a:rPr>
              <a:t>2</a:t>
            </a:r>
            <a:r>
              <a:rPr lang="ro-RO" sz="2000" b="1" smtClean="0">
                <a:solidFill>
                  <a:schemeClr val="bg1">
                    <a:lumMod val="50000"/>
                  </a:schemeClr>
                </a:solidFill>
              </a:rPr>
              <a:t>.0 </a:t>
            </a:r>
            <a:r>
              <a:rPr lang="ro-RO" sz="2000" b="1" dirty="0">
                <a:solidFill>
                  <a:schemeClr val="bg1">
                    <a:lumMod val="50000"/>
                  </a:schemeClr>
                </a:solidFill>
              </a:rPr>
              <a:t>2024-11-29</a:t>
            </a:r>
          </a:p>
          <a:p>
            <a:endParaRPr lang="ro-RO" b="1" dirty="0"/>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Consimțământul în cunoștință de cauză:</a:t>
            </a:r>
            <a:r>
              <a:t/>
            </a:r>
            <a:br/>
            <a:r>
              <a:rPr lang="ro-RO" smtClean="0"/>
              <a:t>printr-un reprezentant legal (3/3)</a:t>
            </a:r>
          </a:p>
        </p:txBody>
      </p:sp>
      <p:sp>
        <p:nvSpPr>
          <p:cNvPr id="3" name="Content Placeholder 2"/>
          <p:cNvSpPr>
            <a:spLocks noGrp="1"/>
          </p:cNvSpPr>
          <p:nvPr>
            <p:ph idx="1"/>
          </p:nvPr>
        </p:nvSpPr>
        <p:spPr>
          <a:xfrm>
            <a:off x="341194" y="1596884"/>
            <a:ext cx="11354813" cy="4954041"/>
          </a:xfrm>
        </p:spPr>
        <p:txBody>
          <a:bodyPr>
            <a:normAutofit fontScale="85000" lnSpcReduction="10000"/>
          </a:bodyPr>
          <a:lstStyle/>
          <a:p>
            <a:r>
              <a:rPr lang="ro-RO" dirty="0" smtClean="0"/>
              <a:t>Reprezentanții legali trebuie să fie disponibili în persoană pentru a completa secțiunea din formularul de consimțământ aferentă lor; acest lucru nu se poate face telefonic</a:t>
            </a:r>
          </a:p>
          <a:p>
            <a:endParaRPr lang="ro-RO" dirty="0"/>
          </a:p>
          <a:p>
            <a:r>
              <a:rPr lang="ro-RO" dirty="0" smtClean="0"/>
              <a:t>Dacă participantul își redobândește capacitatea înainte de externare, acesta trebuie să primească informații despre studiu și trebuie să își dea și el consimțământul în vederea continuării studiului</a:t>
            </a:r>
          </a:p>
          <a:p>
            <a:endParaRPr lang="ro-RO" dirty="0"/>
          </a:p>
          <a:p>
            <a:r>
              <a:rPr lang="ro-RO" dirty="0" smtClean="0"/>
              <a:t>Acest lucru ar trebui să urmeze procesul obișnuit pentru consimțământul în cunoștință de cauză</a:t>
            </a:r>
          </a:p>
          <a:p>
            <a:pPr lvl="1"/>
            <a:r>
              <a:rPr lang="ro-RO" dirty="0" smtClean="0"/>
              <a:t>Este important să se stabilească un sistem de abordare într-un termen rezonabil (de exemplu, 1-2 zile lucrătoare) a participanților care și-au recăpătat capacitatea </a:t>
            </a:r>
          </a:p>
          <a:p>
            <a:pPr lvl="1"/>
            <a:r>
              <a:rPr lang="ro-RO" dirty="0" smtClean="0"/>
              <a:t>În timpul pandemiei COVID-19, au existat cazuri în care nu s-a obținut un nou consimțământ, iar aceasta a fost o critică formulată în urma inspecțiilor</a:t>
            </a:r>
          </a:p>
          <a:p>
            <a:pPr lvl="1"/>
            <a:r>
              <a:rPr lang="ro-RO" dirty="0" smtClean="0"/>
              <a:t>Rețineți că, dacă pacientul continuă studiul după ce și-a redobândit capacitatea, acesta trebuie să aibă două formulare de consimțământ semnate</a:t>
            </a:r>
          </a:p>
          <a:p>
            <a:endParaRPr lang="ro-RO" dirty="0"/>
          </a:p>
          <a:p>
            <a:endParaRPr lang="ro-RO" dirty="0"/>
          </a:p>
          <a:p>
            <a:endParaRPr lang="ro-RO" dirty="0"/>
          </a:p>
        </p:txBody>
      </p:sp>
      <p:sp>
        <p:nvSpPr>
          <p:cNvPr id="4" name="AutoShape 2" descr="https://ukc-powerpoint.officeapps.live.com/pods/GetClipboardImage.ashx?Id=ead486b6-9f7a-417e-83ab-8c8069ee596e&amp;DC=GUK3&amp;pkey=b44cdebb-e74a-4902-a3be-a0afdc3e6615&amp;wdwaccluster=GUK3"/>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76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8" y="1411827"/>
            <a:ext cx="11924436" cy="5446173"/>
          </a:xfrm>
        </p:spPr>
        <p:txBody>
          <a:bodyPr>
            <a:normAutofit fontScale="85000" lnSpcReduction="20000"/>
          </a:bodyPr>
          <a:lstStyle/>
          <a:p>
            <a:pPr>
              <a:spcBef>
                <a:spcPts val="600"/>
              </a:spcBef>
            </a:pPr>
            <a:r>
              <a:rPr lang="ro-RO" sz="2400" dirty="0"/>
              <a:t>Dacă pacientul sau reprezentantul legal solicită să se retragă, clarificați ce dorește acesta:</a:t>
            </a:r>
          </a:p>
          <a:p>
            <a:pPr>
              <a:spcBef>
                <a:spcPts val="600"/>
              </a:spcBef>
            </a:pPr>
            <a:endParaRPr lang="ro-RO" sz="800" dirty="0"/>
          </a:p>
          <a:p>
            <a:pPr marL="514350" indent="-514350">
              <a:spcBef>
                <a:spcPts val="600"/>
              </a:spcBef>
              <a:buFont typeface="+mj-lt"/>
              <a:buAutoNum type="arabicParenR"/>
            </a:pPr>
            <a:r>
              <a:rPr lang="ro-RO" sz="2400" b="1" dirty="0"/>
              <a:t>Dorește să întrerupă tratamentul, dar este dispus să continue monitorizarea</a:t>
            </a:r>
          </a:p>
          <a:p>
            <a:pPr marL="446088" indent="0">
              <a:spcBef>
                <a:spcPts val="600"/>
              </a:spcBef>
              <a:buNone/>
            </a:pPr>
            <a:r>
              <a:rPr lang="ro-RO" smtClean="0"/>
              <a:t> </a:t>
            </a:r>
            <a:r>
              <a:rPr lang="ro-RO" sz="2000" dirty="0"/>
              <a:t>Acțiunea: Opriți administrarea tratamentului de studiu (acest lucru va fi consemnat în formularul de monitorizare). Această situație nu reprezintă o retragere.</a:t>
            </a:r>
          </a:p>
          <a:p>
            <a:pPr marL="514350" indent="-514350">
              <a:spcBef>
                <a:spcPts val="600"/>
              </a:spcBef>
              <a:buFont typeface="+mj-lt"/>
              <a:buAutoNum type="arabicParenR" startAt="2"/>
            </a:pPr>
            <a:r>
              <a:rPr lang="ro-RO" sz="2400" b="1" dirty="0"/>
              <a:t>Pacientul nu dorește să mai aibă contact cu echipa de studiu, dar este dispus să permită urmărirea pe baza evidențelor medicale [acest lucru este valabil numai pentru locațiile care contactează pacienții în vederea monitorizării]</a:t>
            </a:r>
          </a:p>
          <a:p>
            <a:pPr marL="446088" indent="0">
              <a:spcBef>
                <a:spcPts val="600"/>
              </a:spcBef>
              <a:buNone/>
            </a:pPr>
            <a:r>
              <a:rPr lang="ro-RO" sz="2000" dirty="0"/>
              <a:t>Acțiunea: Asigurați-vă că echipa de studiu nu mai contactează pacientul/rudele acestuia. Finalizați monitorizarea pe cât posibil bazându-vă pe evidențele medicale. Această situație nu reprezintă o retragere.</a:t>
            </a:r>
          </a:p>
          <a:p>
            <a:pPr marL="514350" indent="-514350">
              <a:spcBef>
                <a:spcPts val="600"/>
              </a:spcBef>
              <a:buFont typeface="+mj-lt"/>
              <a:buAutoNum type="arabicParenR" startAt="3"/>
            </a:pPr>
            <a:r>
              <a:rPr lang="ro-RO" sz="2400" b="1" dirty="0"/>
              <a:t>Pacientul nu dorește nici să mai aibă contact cu echipa de studiu, nici să mai permită accesul la evidențele medicale</a:t>
            </a:r>
          </a:p>
          <a:p>
            <a:pPr marL="446088" indent="0">
              <a:spcBef>
                <a:spcPts val="600"/>
              </a:spcBef>
              <a:buNone/>
            </a:pPr>
            <a:r>
              <a:rPr lang="ro-RO" sz="2000" dirty="0"/>
              <a:t>Acțiunea: Această situație reprezintă o retragere. Informați Ecraid sau CRA și consemnați situația în evidențele medicale. Opriți tratamentul de studiu și asigurați-vă că echipa de studiu nu mai contactează pacientul/rudele acestuia.</a:t>
            </a:r>
          </a:p>
          <a:p>
            <a:pPr marL="446088" indent="0">
              <a:spcBef>
                <a:spcPts val="600"/>
              </a:spcBef>
              <a:buNone/>
            </a:pPr>
            <a:endParaRPr lang="ro-RO" sz="800" dirty="0"/>
          </a:p>
          <a:p>
            <a:pPr>
              <a:spcBef>
                <a:spcPts val="1200"/>
              </a:spcBef>
            </a:pPr>
            <a:r>
              <a:rPr lang="ro-RO" sz="2400" dirty="0"/>
              <a:t>Dacă un pacient este abordat după ce și-a recăpătat capacitatea și nu își dă consimțământul pentru continuarea studiului, această situație reprezintă o retragere și trebuie tratată conform punctului 3 de mai sus</a:t>
            </a:r>
          </a:p>
          <a:p>
            <a:pPr>
              <a:spcBef>
                <a:spcPts val="1200"/>
              </a:spcBef>
            </a:pPr>
            <a:r>
              <a:rPr lang="ro-RO" sz="2400" dirty="0"/>
              <a:t>Evitați retragerea pacienților din studiu, cu excepția cazului în care este sigur că aceasta este dorința lor</a:t>
            </a:r>
          </a:p>
          <a:p>
            <a:pPr>
              <a:spcBef>
                <a:spcPts val="1200"/>
              </a:spcBef>
            </a:pPr>
            <a:r>
              <a:rPr lang="ro-RO" sz="2400" dirty="0"/>
              <a:t>Datele colectate până la momentul retragerii vor fi utilizate în continuare pentru analiză</a:t>
            </a:r>
          </a:p>
          <a:p>
            <a:pPr>
              <a:spcBef>
                <a:spcPts val="1200"/>
              </a:spcBef>
            </a:pPr>
            <a:r>
              <a:rPr lang="ro-RO" sz="2400" dirty="0"/>
              <a:t>Niciunul dintre scenariile de mai sus nu se abate de la protocol</a:t>
            </a:r>
          </a:p>
        </p:txBody>
      </p:sp>
      <p:sp>
        <p:nvSpPr>
          <p:cNvPr id="6" name="Title 1">
            <a:extLst>
              <a:ext uri="{FF2B5EF4-FFF2-40B4-BE49-F238E27FC236}">
                <a16:creationId xmlns:a16="http://schemas.microsoft.com/office/drawing/2014/main" id="{025C8614-2252-30AD-A4B5-8DC20EF0DB7D}"/>
              </a:ext>
            </a:extLst>
          </p:cNvPr>
          <p:cNvSpPr>
            <a:spLocks noGrp="1"/>
          </p:cNvSpPr>
          <p:nvPr>
            <p:ph type="title"/>
          </p:nvPr>
        </p:nvSpPr>
        <p:spPr>
          <a:xfrm>
            <a:off x="838199" y="-2776"/>
            <a:ext cx="7706193" cy="1343080"/>
          </a:xfrm>
        </p:spPr>
        <p:txBody>
          <a:bodyPr>
            <a:normAutofit/>
          </a:bodyPr>
          <a:lstStyle/>
          <a:p>
            <a:r>
              <a:rPr lang="ro-RO" dirty="0" smtClean="0"/>
              <a:t>Modificarea consimțământului (inclusiv retragerea)</a:t>
            </a:r>
          </a:p>
        </p:txBody>
      </p:sp>
    </p:spTree>
    <p:extLst>
      <p:ext uri="{BB962C8B-B14F-4D97-AF65-F5344CB8AC3E}">
        <p14:creationId xmlns:p14="http://schemas.microsoft.com/office/powerpoint/2010/main" val="141662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721184" cy="1325563"/>
          </a:xfrm>
        </p:spPr>
        <p:txBody>
          <a:bodyPr>
            <a:normAutofit/>
          </a:bodyPr>
          <a:lstStyle/>
          <a:p>
            <a:r>
              <a:rPr lang="ro-RO" dirty="0" smtClean="0"/>
              <a:t>Consimțământul în cunoștință de cauză:</a:t>
            </a:r>
            <a:r>
              <a:rPr lang="en-US" dirty="0" smtClean="0"/>
              <a:t> </a:t>
            </a:r>
            <a:r>
              <a:rPr lang="ro-RO" dirty="0" smtClean="0"/>
              <a:t>Rezumat</a:t>
            </a:r>
          </a:p>
        </p:txBody>
      </p:sp>
      <p:sp>
        <p:nvSpPr>
          <p:cNvPr id="3" name="Content Placeholder 2"/>
          <p:cNvSpPr>
            <a:spLocks noGrp="1"/>
          </p:cNvSpPr>
          <p:nvPr>
            <p:ph idx="1"/>
          </p:nvPr>
        </p:nvSpPr>
        <p:spPr/>
        <p:txBody>
          <a:bodyPr/>
          <a:lstStyle/>
          <a:p>
            <a:r>
              <a:rPr lang="ro-RO" smtClean="0"/>
              <a:t>În RECOVERY, consimțământul poate fi acordat în mai multe moduri:</a:t>
            </a:r>
          </a:p>
          <a:p>
            <a:pPr lvl="1"/>
            <a:r>
              <a:rPr lang="ro-RO" smtClean="0"/>
              <a:t>De către pacientul însuși (direct sau cu ajutorul unui martor dacă este necesar)</a:t>
            </a:r>
          </a:p>
          <a:p>
            <a:pPr lvl="1"/>
            <a:r>
              <a:rPr lang="ro-RO" smtClean="0"/>
              <a:t>Printr-un reprezentant legal, dacă pacientul nu are capacitate necesară</a:t>
            </a:r>
          </a:p>
          <a:p>
            <a:pPr lvl="2"/>
            <a:endParaRPr lang="ro-RO" dirty="0"/>
          </a:p>
          <a:p>
            <a:r>
              <a:rPr lang="ro-RO" smtClean="0"/>
              <a:t>Dacă un pacient își redobândește capacitatea, acesta trebuie abordat și trebuie să i se solicite consimțământul pentru continuarea participării sale la studiu</a:t>
            </a:r>
          </a:p>
          <a:p>
            <a:pPr lvl="1"/>
            <a:endParaRPr lang="ro-RO" dirty="0"/>
          </a:p>
          <a:p>
            <a:r>
              <a:rPr lang="ro-RO" smtClean="0"/>
              <a:t>Vă mulțumim pentru ajutorul acordat cu privire la acest aspect esențial al studiului RECOVERY</a:t>
            </a:r>
          </a:p>
        </p:txBody>
      </p:sp>
    </p:spTree>
    <p:extLst>
      <p:ext uri="{BB962C8B-B14F-4D97-AF65-F5344CB8AC3E}">
        <p14:creationId xmlns:p14="http://schemas.microsoft.com/office/powerpoint/2010/main" val="90945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
            <a:ext cx="7772400" cy="1325563"/>
          </a:xfrm>
        </p:spPr>
        <p:txBody>
          <a:bodyPr/>
          <a:lstStyle/>
          <a:p>
            <a:r>
              <a:rPr lang="ro-RO" dirty="0" smtClean="0"/>
              <a:t>Consimțământul în cunoștință de cauză</a:t>
            </a:r>
          </a:p>
        </p:txBody>
      </p:sp>
      <p:sp>
        <p:nvSpPr>
          <p:cNvPr id="3" name="Content Placeholder 2"/>
          <p:cNvSpPr>
            <a:spLocks noGrp="1"/>
          </p:cNvSpPr>
          <p:nvPr>
            <p:ph idx="1"/>
          </p:nvPr>
        </p:nvSpPr>
        <p:spPr/>
        <p:txBody>
          <a:bodyPr>
            <a:normAutofit fontScale="85000" lnSpcReduction="20000"/>
          </a:bodyPr>
          <a:lstStyle/>
          <a:p>
            <a:pPr>
              <a:spcBef>
                <a:spcPts val="1200"/>
              </a:spcBef>
            </a:pPr>
            <a:r>
              <a:rPr lang="ro-RO" smtClean="0"/>
              <a:t>Este necesar consimțământul în cunoștință de cauză scris pentru toți pacienții înainte de orice procedură specifică studiului (adică nu se aplică scenariul consimțământului amânat)</a:t>
            </a:r>
          </a:p>
          <a:p>
            <a:pPr>
              <a:spcBef>
                <a:spcPts val="1200"/>
              </a:spcBef>
            </a:pPr>
            <a:endParaRPr lang="ro-RO" dirty="0"/>
          </a:p>
          <a:p>
            <a:pPr>
              <a:spcBef>
                <a:spcPts val="1200"/>
              </a:spcBef>
            </a:pPr>
            <a:r>
              <a:rPr lang="ro-RO" smtClean="0"/>
              <a:t>Există trei tipuri de consimțământ:</a:t>
            </a:r>
          </a:p>
          <a:p>
            <a:pPr lvl="1">
              <a:spcBef>
                <a:spcPts val="1200"/>
              </a:spcBef>
            </a:pPr>
            <a:r>
              <a:rPr lang="ro-RO" smtClean="0"/>
              <a:t>Direct de la pacient – dacă pacientul are capacitatea necesară și poate semna singur formularul</a:t>
            </a:r>
          </a:p>
          <a:p>
            <a:pPr lvl="1">
              <a:spcBef>
                <a:spcPts val="1200"/>
              </a:spcBef>
            </a:pPr>
            <a:r>
              <a:rPr lang="ro-RO" smtClean="0"/>
              <a:t>În prezența unui martor – dacă un pacient are capacitatea necesară, dar nu poate semna formularul, poate semna un martor în numele său</a:t>
            </a:r>
          </a:p>
          <a:p>
            <a:pPr lvl="1">
              <a:spcBef>
                <a:spcPts val="1200"/>
              </a:spcBef>
            </a:pPr>
            <a:r>
              <a:rPr lang="ro-RO" smtClean="0"/>
              <a:t>Prin reprezentantul legal - dacă pacientul nu are capacitatea necesară, consimțământul se poate obține de la un reprezentant legal (de reținut că, dacă participantul își redobândește ulterior capacitatea, trebuie să își dea și el consimțământul scris în vederea continuării)</a:t>
            </a:r>
          </a:p>
          <a:p>
            <a:pPr lvl="1">
              <a:spcBef>
                <a:spcPts val="1200"/>
              </a:spcBef>
            </a:pPr>
            <a:endParaRPr lang="ro-RO" dirty="0"/>
          </a:p>
          <a:p>
            <a:pPr>
              <a:spcBef>
                <a:spcPts val="1200"/>
              </a:spcBef>
            </a:pPr>
            <a:r>
              <a:rPr lang="ro-RO" smtClean="0"/>
              <a:t>Criteriile de determinare a capacității ar trebui să fie identice cu cele pentru îngrijirea medicală de rutină din țara dvs.</a:t>
            </a:r>
          </a:p>
          <a:p>
            <a:pPr lvl="1"/>
            <a:endParaRPr lang="ro-RO" dirty="0"/>
          </a:p>
        </p:txBody>
      </p:sp>
      <p:sp>
        <p:nvSpPr>
          <p:cNvPr id="4" name="Slide Number Placeholder 3"/>
          <p:cNvSpPr>
            <a:spLocks noGrp="1"/>
          </p:cNvSpPr>
          <p:nvPr>
            <p:ph type="sldNum" sz="quarter" idx="12"/>
          </p:nvPr>
        </p:nvSpPr>
        <p:spPr/>
        <p:txBody>
          <a:bodyPr/>
          <a:lstStyle/>
          <a:p>
            <a:fld id="{42C0CA23-4D8D-4670-B5DD-ACC4E2457EF3}" type="slidenum">
              <a:rPr lang="en-GB" smtClean="0"/>
              <a:t>2</a:t>
            </a:fld>
            <a:endParaRPr lang="ro-RO"/>
          </a:p>
        </p:txBody>
      </p:sp>
    </p:spTree>
    <p:extLst>
      <p:ext uri="{BB962C8B-B14F-4D97-AF65-F5344CB8AC3E}">
        <p14:creationId xmlns:p14="http://schemas.microsoft.com/office/powerpoint/2010/main" val="276287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676213" cy="1325563"/>
          </a:xfrm>
        </p:spPr>
        <p:txBody>
          <a:bodyPr/>
          <a:lstStyle/>
          <a:p>
            <a:r>
              <a:rPr lang="ro-RO" dirty="0" smtClean="0"/>
              <a:t>Consimțământul în cunoștință de cauză</a:t>
            </a:r>
          </a:p>
        </p:txBody>
      </p:sp>
      <p:sp>
        <p:nvSpPr>
          <p:cNvPr id="3" name="Content Placeholder 2"/>
          <p:cNvSpPr>
            <a:spLocks noGrp="1"/>
          </p:cNvSpPr>
          <p:nvPr>
            <p:ph idx="1"/>
          </p:nvPr>
        </p:nvSpPr>
        <p:spPr>
          <a:xfrm>
            <a:off x="296739" y="1490662"/>
            <a:ext cx="6323517" cy="5010721"/>
          </a:xfrm>
        </p:spPr>
        <p:txBody>
          <a:bodyPr>
            <a:normAutofit/>
          </a:bodyPr>
          <a:lstStyle/>
          <a:p>
            <a:r>
              <a:rPr lang="ro-RO" sz="2400" dirty="0"/>
              <a:t>Pacientul (sau reprezentantul legal) trebuie să primească Fișa informativ pentru participant și să aibă posibilitatea de a o citi și de a pune întrebări</a:t>
            </a:r>
          </a:p>
          <a:p>
            <a:endParaRPr lang="ro-RO" sz="2400" dirty="0"/>
          </a:p>
          <a:p>
            <a:r>
              <a:rPr lang="ro-RO" sz="2400" dirty="0"/>
              <a:t>Dacă preferă să discute personal despre studiu, nu doar să citească formularul, nu este nicio problemă (dar poate fi nevoie de o discuție mai lungă pentru a aborda punctele din formular)</a:t>
            </a:r>
          </a:p>
          <a:p>
            <a:endParaRPr lang="ro-RO" sz="2400" dirty="0"/>
          </a:p>
          <a:p>
            <a:pPr marL="0" indent="0">
              <a:buNone/>
            </a:pPr>
            <a:endParaRPr lang="ro-RO" sz="2400" dirty="0"/>
          </a:p>
        </p:txBody>
      </p:sp>
      <p:pic>
        <p:nvPicPr>
          <p:cNvPr id="8" name="Picture 7">
            <a:extLst>
              <a:ext uri="{FF2B5EF4-FFF2-40B4-BE49-F238E27FC236}">
                <a16:creationId xmlns:a16="http://schemas.microsoft.com/office/drawing/2014/main" id="{AF841D1A-619B-EA62-A3DF-F01B35CAD08D}"/>
              </a:ext>
            </a:extLst>
          </p:cNvPr>
          <p:cNvPicPr>
            <a:picLocks noChangeAspect="1"/>
          </p:cNvPicPr>
          <p:nvPr/>
        </p:nvPicPr>
        <p:blipFill>
          <a:blip r:embed="rId2"/>
          <a:stretch>
            <a:fillRect/>
          </a:stretch>
        </p:blipFill>
        <p:spPr>
          <a:xfrm>
            <a:off x="7222290" y="940783"/>
            <a:ext cx="3541465" cy="5750962"/>
          </a:xfrm>
          <a:prstGeom prst="rect">
            <a:avLst/>
          </a:prstGeom>
          <a:ln>
            <a:solidFill>
              <a:schemeClr val="tx1"/>
            </a:solidFill>
          </a:ln>
        </p:spPr>
      </p:pic>
    </p:spTree>
    <p:extLst>
      <p:ext uri="{BB962C8B-B14F-4D97-AF65-F5344CB8AC3E}">
        <p14:creationId xmlns:p14="http://schemas.microsoft.com/office/powerpoint/2010/main" val="61631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721184" cy="1325563"/>
          </a:xfrm>
        </p:spPr>
        <p:txBody>
          <a:bodyPr/>
          <a:lstStyle/>
          <a:p>
            <a:r>
              <a:rPr lang="ro-RO" dirty="0" smtClean="0"/>
              <a:t>Consimțământul în cunoștință de cauză</a:t>
            </a:r>
          </a:p>
        </p:txBody>
      </p:sp>
      <p:sp>
        <p:nvSpPr>
          <p:cNvPr id="3" name="Content Placeholder 2"/>
          <p:cNvSpPr>
            <a:spLocks noGrp="1"/>
          </p:cNvSpPr>
          <p:nvPr>
            <p:ph idx="1"/>
          </p:nvPr>
        </p:nvSpPr>
        <p:spPr>
          <a:xfrm>
            <a:off x="504201" y="1596884"/>
            <a:ext cx="11177899" cy="5070615"/>
          </a:xfrm>
        </p:spPr>
        <p:txBody>
          <a:bodyPr>
            <a:normAutofit fontScale="70000" lnSpcReduction="20000"/>
          </a:bodyPr>
          <a:lstStyle/>
          <a:p>
            <a:r>
              <a:rPr lang="ro-RO" b="1" dirty="0"/>
              <a:t>Aspecte-cheie de abordat în cadrul discuției:</a:t>
            </a:r>
          </a:p>
          <a:p>
            <a:pPr lvl="1">
              <a:spcBef>
                <a:spcPts val="1200"/>
              </a:spcBef>
            </a:pPr>
            <a:r>
              <a:rPr lang="ro-RO" smtClean="0"/>
              <a:t>Asigurați-vă că pacientul a avut timpul necesar să pună întrebări.</a:t>
            </a:r>
          </a:p>
          <a:p>
            <a:pPr lvl="1">
              <a:spcBef>
                <a:spcPts val="1200"/>
              </a:spcBef>
            </a:pPr>
            <a:r>
              <a:rPr lang="ro-RO" smtClean="0"/>
              <a:t>Participarea este </a:t>
            </a:r>
            <a:r>
              <a:rPr lang="ro-RO" u="sng" dirty="0"/>
              <a:t>voluntară</a:t>
            </a:r>
            <a:r>
              <a:rPr lang="ro-RO" smtClean="0"/>
              <a:t>. Chiar dacă pacientul nu se înscrie, acesta va beneficia în continuare de cea mai bună îngrijire disponibilă.</a:t>
            </a:r>
          </a:p>
          <a:p>
            <a:pPr lvl="1">
              <a:spcBef>
                <a:spcPts val="1200"/>
              </a:spcBef>
            </a:pPr>
            <a:r>
              <a:rPr lang="ro-RO" smtClean="0"/>
              <a:t>Dacă se înscrie, se poate răzgândi și se poate retrage în orice moment.</a:t>
            </a:r>
          </a:p>
          <a:p>
            <a:pPr lvl="1">
              <a:spcBef>
                <a:spcPts val="1200"/>
              </a:spcBef>
            </a:pPr>
            <a:r>
              <a:rPr lang="ro-RO" smtClean="0"/>
              <a:t>Toate tratamentele pot avea efecte secundare și vor fi monitorizate pentru depistarea acestora.</a:t>
            </a:r>
          </a:p>
          <a:p>
            <a:pPr lvl="1">
              <a:spcBef>
                <a:spcPts val="1200"/>
              </a:spcBef>
            </a:pPr>
            <a:r>
              <a:rPr lang="ro-RO" smtClean="0"/>
              <a:t>Unele dintre datele sale vor fi partajate cu echipa de studiu din afara spitalului (și, eventual, cu oficialii care verifică desfășurarea corectă a studiului)</a:t>
            </a:r>
          </a:p>
          <a:p>
            <a:pPr lvl="1">
              <a:spcBef>
                <a:spcPts val="1200"/>
              </a:spcBef>
            </a:pPr>
            <a:r>
              <a:rPr lang="ro-RO" smtClean="0"/>
              <a:t>Aceste date vor fi asociate pacientului doar printr-un cod, ele nefiind identificabile, iar oricine le vede are obligația de a respecta regulile de confidențialitate. </a:t>
            </a:r>
          </a:p>
          <a:p>
            <a:pPr lvl="1">
              <a:spcBef>
                <a:spcPts val="1200"/>
              </a:spcBef>
            </a:pPr>
            <a:r>
              <a:rPr lang="ro-RO" smtClean="0"/>
              <a:t>Echipa de studiu va colecta date despre pacient din fișele medicale ale spitalului timp de 6 luni și poate lua legătura cu acesta sau cu ruda acestuia (nu este necesar să menționați acest lucru dacă știți că fișele locale de la locul dvs. vor fi suficiente pentru a completa formularul de monitorizare fără a contacta pacientul). </a:t>
            </a:r>
          </a:p>
          <a:p>
            <a:pPr lvl="1">
              <a:spcBef>
                <a:spcPts val="1200"/>
              </a:spcBef>
            </a:pPr>
            <a:r>
              <a:rPr lang="ro-RO" smtClean="0"/>
              <a:t>Datele pacientului vor fi păstrate în siguranță și vor fi stocate timp de cel puțin 25 de ani. Datele din care s-au eliminat elementele de identificare pot fi partajate cu cercetători care studiază pneumonia sau alte boli infecțioase.</a:t>
            </a:r>
          </a:p>
          <a:p>
            <a:r>
              <a:rPr lang="ro-RO" smtClean="0"/>
              <a:t>Aceste informații sunt menționate pe formularul de consimțământ, așa că folosiți formularul ca orientare.</a:t>
            </a:r>
          </a:p>
          <a:p>
            <a:pPr lvl="1"/>
            <a:endParaRPr lang="ro-RO" dirty="0"/>
          </a:p>
          <a:p>
            <a:pPr lvl="1"/>
            <a:endParaRPr lang="ro-RO" dirty="0"/>
          </a:p>
          <a:p>
            <a:pPr lvl="1"/>
            <a:endParaRPr lang="ro-RO" dirty="0"/>
          </a:p>
          <a:p>
            <a:pPr lvl="1"/>
            <a:endParaRPr lang="ro-RO" dirty="0"/>
          </a:p>
        </p:txBody>
      </p:sp>
    </p:spTree>
    <p:extLst>
      <p:ext uri="{BB962C8B-B14F-4D97-AF65-F5344CB8AC3E}">
        <p14:creationId xmlns:p14="http://schemas.microsoft.com/office/powerpoint/2010/main" val="37140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38" y="14741"/>
            <a:ext cx="8409482" cy="1325563"/>
          </a:xfrm>
        </p:spPr>
        <p:txBody>
          <a:bodyPr>
            <a:normAutofit/>
          </a:bodyPr>
          <a:lstStyle/>
          <a:p>
            <a:r>
              <a:rPr lang="ro-RO" dirty="0" smtClean="0"/>
              <a:t>Consimțământul în cunoștință de </a:t>
            </a:r>
            <a:r>
              <a:rPr lang="en-US" dirty="0" smtClean="0"/>
              <a:t/>
            </a:r>
            <a:br>
              <a:rPr lang="en-US" dirty="0" smtClean="0"/>
            </a:br>
            <a:r>
              <a:rPr lang="ro-RO" dirty="0" smtClean="0"/>
              <a:t>cauză: vorbitori de alte limbi</a:t>
            </a:r>
          </a:p>
        </p:txBody>
      </p:sp>
      <p:sp>
        <p:nvSpPr>
          <p:cNvPr id="3" name="Content Placeholder 2"/>
          <p:cNvSpPr>
            <a:spLocks noGrp="1"/>
          </p:cNvSpPr>
          <p:nvPr>
            <p:ph idx="1"/>
          </p:nvPr>
        </p:nvSpPr>
        <p:spPr>
          <a:xfrm>
            <a:off x="450220" y="1440888"/>
            <a:ext cx="11291559" cy="4580078"/>
          </a:xfrm>
        </p:spPr>
        <p:txBody>
          <a:bodyPr/>
          <a:lstStyle/>
          <a:p>
            <a:endParaRPr lang="ro-RO" dirty="0"/>
          </a:p>
          <a:p>
            <a:r>
              <a:rPr lang="ro-RO" smtClean="0"/>
              <a:t>Dacă persoana care consimte nu vorbește limba respectivă, procesul ar trebui să se desfășoare cu ajutorul unui traducător imparțial (adică unul care nu face parte din echipa de cercetare), cu posibilitatea ca serviciul de traducere să fie prestat telefonic</a:t>
            </a:r>
          </a:p>
          <a:p>
            <a:endParaRPr lang="ro-RO" dirty="0"/>
          </a:p>
          <a:p>
            <a:r>
              <a:rPr lang="ro-RO" smtClean="0"/>
              <a:t>În astfel de situații, menționați în note modul în care a fost obținut consimțământul</a:t>
            </a:r>
          </a:p>
        </p:txBody>
      </p:sp>
    </p:spTree>
    <p:extLst>
      <p:ext uri="{BB962C8B-B14F-4D97-AF65-F5344CB8AC3E}">
        <p14:creationId xmlns:p14="http://schemas.microsoft.com/office/powerpoint/2010/main" val="18796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23D38E-69D2-86E1-5507-50A74B4B8019}"/>
              </a:ext>
            </a:extLst>
          </p:cNvPr>
          <p:cNvPicPr>
            <a:picLocks noChangeAspect="1"/>
          </p:cNvPicPr>
          <p:nvPr/>
        </p:nvPicPr>
        <p:blipFill>
          <a:blip r:embed="rId2"/>
          <a:stretch>
            <a:fillRect/>
          </a:stretch>
        </p:blipFill>
        <p:spPr>
          <a:xfrm>
            <a:off x="5622788" y="1394548"/>
            <a:ext cx="3300311" cy="5453015"/>
          </a:xfrm>
          <a:prstGeom prst="rect">
            <a:avLst/>
          </a:prstGeom>
          <a:ln>
            <a:solidFill>
              <a:schemeClr val="tx1"/>
            </a:solidFill>
          </a:ln>
        </p:spPr>
      </p:pic>
      <p:sp>
        <p:nvSpPr>
          <p:cNvPr id="2" name="Title 1"/>
          <p:cNvSpPr>
            <a:spLocks noGrp="1"/>
          </p:cNvSpPr>
          <p:nvPr>
            <p:ph type="title"/>
          </p:nvPr>
        </p:nvSpPr>
        <p:spPr>
          <a:xfrm>
            <a:off x="838200" y="14741"/>
            <a:ext cx="7706193" cy="1325563"/>
          </a:xfrm>
        </p:spPr>
        <p:txBody>
          <a:bodyPr>
            <a:normAutofit/>
          </a:bodyPr>
          <a:lstStyle/>
          <a:p>
            <a:r>
              <a:rPr lang="ro-RO" dirty="0" smtClean="0"/>
              <a:t>Consimțământul în cunoștință de cauză: direct de la pacient</a:t>
            </a:r>
          </a:p>
        </p:txBody>
      </p:sp>
      <p:sp>
        <p:nvSpPr>
          <p:cNvPr id="3" name="Content Placeholder 2"/>
          <p:cNvSpPr>
            <a:spLocks noGrp="1"/>
          </p:cNvSpPr>
          <p:nvPr>
            <p:ph idx="1"/>
          </p:nvPr>
        </p:nvSpPr>
        <p:spPr>
          <a:xfrm>
            <a:off x="89793" y="1434787"/>
            <a:ext cx="5599929" cy="5030021"/>
          </a:xfrm>
        </p:spPr>
        <p:txBody>
          <a:bodyPr>
            <a:normAutofit fontScale="85000" lnSpcReduction="10000"/>
          </a:bodyPr>
          <a:lstStyle/>
          <a:p>
            <a:r>
              <a:rPr lang="ro-RO" dirty="0" smtClean="0"/>
              <a:t>Dacă pacientul are capacitatea și poate să semneze, acesta trebuie să își treacă pe formular numele, semnătura și data</a:t>
            </a:r>
          </a:p>
          <a:p>
            <a:endParaRPr lang="ro-RO" dirty="0"/>
          </a:p>
          <a:p>
            <a:r>
              <a:rPr lang="ro-RO" dirty="0" smtClean="0"/>
              <a:t>Persoana care obține consimțământul trebuie să facă același lucru și să completeze celelalte date de pe formularul de consimțământ (numărul de studiu va fi alocat la randomizare)</a:t>
            </a:r>
          </a:p>
          <a:p>
            <a:endParaRPr lang="ro-RO" dirty="0"/>
          </a:p>
          <a:p>
            <a:r>
              <a:rPr lang="ro-RO" dirty="0" smtClean="0"/>
              <a:t>Exemplare originale semnate:</a:t>
            </a:r>
          </a:p>
          <a:p>
            <a:pPr lvl="1"/>
            <a:r>
              <a:rPr lang="ro-RO" dirty="0" smtClean="0"/>
              <a:t>1 pentru participant (original)</a:t>
            </a:r>
          </a:p>
          <a:p>
            <a:pPr lvl="1"/>
            <a:r>
              <a:rPr lang="ro-RO" dirty="0" smtClean="0"/>
              <a:t>1 pentru ISF (original)</a:t>
            </a:r>
          </a:p>
          <a:p>
            <a:pPr lvl="1"/>
            <a:r>
              <a:rPr lang="ro-RO" i="1" dirty="0"/>
              <a:t>1 pentru evidențele medicale (dacă este necesar)</a:t>
            </a:r>
          </a:p>
        </p:txBody>
      </p:sp>
      <p:sp>
        <p:nvSpPr>
          <p:cNvPr id="16" name="Rectangle 15">
            <a:extLst>
              <a:ext uri="{FF2B5EF4-FFF2-40B4-BE49-F238E27FC236}">
                <a16:creationId xmlns:a16="http://schemas.microsoft.com/office/drawing/2014/main" id="{8D16CC0F-C171-514A-340F-526C68AFA548}"/>
              </a:ext>
            </a:extLst>
          </p:cNvPr>
          <p:cNvSpPr/>
          <p:nvPr/>
        </p:nvSpPr>
        <p:spPr>
          <a:xfrm>
            <a:off x="5672001" y="5173735"/>
            <a:ext cx="3200947" cy="1049482"/>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B22E3B5D-805D-7089-C4D9-94837B422172}"/>
              </a:ext>
            </a:extLst>
          </p:cNvPr>
          <p:cNvSpPr/>
          <p:nvPr/>
        </p:nvSpPr>
        <p:spPr>
          <a:xfrm>
            <a:off x="5672001" y="4021283"/>
            <a:ext cx="3200947" cy="104948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Box 17">
            <a:extLst>
              <a:ext uri="{FF2B5EF4-FFF2-40B4-BE49-F238E27FC236}">
                <a16:creationId xmlns:a16="http://schemas.microsoft.com/office/drawing/2014/main" id="{35BFE699-2295-08A6-E72F-E0C72502586F}"/>
              </a:ext>
            </a:extLst>
          </p:cNvPr>
          <p:cNvSpPr txBox="1"/>
          <p:nvPr/>
        </p:nvSpPr>
        <p:spPr>
          <a:xfrm>
            <a:off x="9601200" y="5548140"/>
            <a:ext cx="1794441" cy="1077218"/>
          </a:xfrm>
          <a:prstGeom prst="rect">
            <a:avLst/>
          </a:prstGeom>
          <a:noFill/>
        </p:spPr>
        <p:txBody>
          <a:bodyPr wrap="square" rtlCol="0">
            <a:spAutoFit/>
          </a:bodyPr>
          <a:lstStyle/>
          <a:p>
            <a:pPr algn="ctr"/>
            <a:r>
              <a:rPr lang="ro-RO" sz="1600" b="1" dirty="0">
                <a:solidFill>
                  <a:srgbClr val="0070C0"/>
                </a:solidFill>
              </a:rPr>
              <a:t>Completat de către persoana care </a:t>
            </a:r>
          </a:p>
          <a:p>
            <a:pPr algn="ctr"/>
            <a:r>
              <a:rPr lang="ro-RO" sz="1600" b="1" dirty="0">
                <a:solidFill>
                  <a:srgbClr val="0070C0"/>
                </a:solidFill>
              </a:rPr>
              <a:t>OBȚINE consimțământul</a:t>
            </a:r>
          </a:p>
        </p:txBody>
      </p:sp>
      <p:cxnSp>
        <p:nvCxnSpPr>
          <p:cNvPr id="19" name="Straight Arrow Connector 18">
            <a:extLst>
              <a:ext uri="{FF2B5EF4-FFF2-40B4-BE49-F238E27FC236}">
                <a16:creationId xmlns:a16="http://schemas.microsoft.com/office/drawing/2014/main" id="{52D15D48-31B2-45EC-AE56-E9479C7A412E}"/>
              </a:ext>
            </a:extLst>
          </p:cNvPr>
          <p:cNvCxnSpPr>
            <a:cxnSpLocks/>
          </p:cNvCxnSpPr>
          <p:nvPr/>
        </p:nvCxnSpPr>
        <p:spPr>
          <a:xfrm flipH="1" flipV="1">
            <a:off x="8872948" y="5912427"/>
            <a:ext cx="839534" cy="17432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A30D33-A05C-AFCF-CBE2-8C933FB7B87F}"/>
              </a:ext>
            </a:extLst>
          </p:cNvPr>
          <p:cNvSpPr txBox="1"/>
          <p:nvPr/>
        </p:nvSpPr>
        <p:spPr>
          <a:xfrm>
            <a:off x="9456821" y="3531442"/>
            <a:ext cx="2159150" cy="584775"/>
          </a:xfrm>
          <a:prstGeom prst="rect">
            <a:avLst/>
          </a:prstGeom>
          <a:noFill/>
        </p:spPr>
        <p:txBody>
          <a:bodyPr wrap="square" rtlCol="0">
            <a:spAutoFit/>
          </a:bodyPr>
          <a:lstStyle/>
          <a:p>
            <a:pPr algn="ctr"/>
            <a:r>
              <a:rPr lang="ro-RO" sz="1600" b="1" dirty="0">
                <a:solidFill>
                  <a:srgbClr val="00B050"/>
                </a:solidFill>
              </a:rPr>
              <a:t>Completat de către persoana care </a:t>
            </a:r>
          </a:p>
          <a:p>
            <a:pPr algn="ctr"/>
            <a:r>
              <a:rPr lang="ro-RO" sz="1600" b="1" dirty="0">
                <a:solidFill>
                  <a:srgbClr val="00B050"/>
                </a:solidFill>
              </a:rPr>
              <a:t>ACORDĂ consimțământul</a:t>
            </a:r>
          </a:p>
        </p:txBody>
      </p:sp>
      <p:cxnSp>
        <p:nvCxnSpPr>
          <p:cNvPr id="25" name="Straight Arrow Connector 24">
            <a:extLst>
              <a:ext uri="{FF2B5EF4-FFF2-40B4-BE49-F238E27FC236}">
                <a16:creationId xmlns:a16="http://schemas.microsoft.com/office/drawing/2014/main" id="{759C5AD5-7C2D-EA7C-BA38-AE81989B754A}"/>
              </a:ext>
            </a:extLst>
          </p:cNvPr>
          <p:cNvCxnSpPr>
            <a:cxnSpLocks/>
          </p:cNvCxnSpPr>
          <p:nvPr/>
        </p:nvCxnSpPr>
        <p:spPr>
          <a:xfrm flipH="1">
            <a:off x="8872948" y="3918313"/>
            <a:ext cx="728252" cy="6512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0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2DF978-8388-E860-D9CE-774A45ECCDEA}"/>
              </a:ext>
            </a:extLst>
          </p:cNvPr>
          <p:cNvPicPr>
            <a:picLocks noChangeAspect="1"/>
          </p:cNvPicPr>
          <p:nvPr/>
        </p:nvPicPr>
        <p:blipFill>
          <a:blip r:embed="rId2"/>
          <a:stretch>
            <a:fillRect/>
          </a:stretch>
        </p:blipFill>
        <p:spPr>
          <a:xfrm>
            <a:off x="6307201" y="1705931"/>
            <a:ext cx="3071812" cy="4963220"/>
          </a:xfrm>
          <a:prstGeom prst="rect">
            <a:avLst/>
          </a:prstGeom>
          <a:ln>
            <a:solidFill>
              <a:schemeClr val="tx1"/>
            </a:solidFill>
          </a:ln>
        </p:spPr>
      </p:pic>
      <p:sp>
        <p:nvSpPr>
          <p:cNvPr id="2" name="Title 1"/>
          <p:cNvSpPr>
            <a:spLocks noGrp="1"/>
          </p:cNvSpPr>
          <p:nvPr>
            <p:ph type="title"/>
          </p:nvPr>
        </p:nvSpPr>
        <p:spPr>
          <a:xfrm>
            <a:off x="838200" y="14741"/>
            <a:ext cx="8005997" cy="1325563"/>
          </a:xfrm>
        </p:spPr>
        <p:txBody>
          <a:bodyPr>
            <a:normAutofit/>
          </a:bodyPr>
          <a:lstStyle/>
          <a:p>
            <a:r>
              <a:rPr lang="ro-RO" dirty="0" smtClean="0"/>
              <a:t>Consimțământul în cunoștință de cauză: în prezența unui martor</a:t>
            </a:r>
          </a:p>
        </p:txBody>
      </p:sp>
      <p:sp>
        <p:nvSpPr>
          <p:cNvPr id="3" name="Content Placeholder 2"/>
          <p:cNvSpPr>
            <a:spLocks noGrp="1"/>
          </p:cNvSpPr>
          <p:nvPr>
            <p:ph idx="1"/>
          </p:nvPr>
        </p:nvSpPr>
        <p:spPr>
          <a:xfrm>
            <a:off x="126196" y="1517082"/>
            <a:ext cx="5805272" cy="5340918"/>
          </a:xfrm>
        </p:spPr>
        <p:txBody>
          <a:bodyPr>
            <a:normAutofit fontScale="85000" lnSpcReduction="20000"/>
          </a:bodyPr>
          <a:lstStyle/>
          <a:p>
            <a:r>
              <a:rPr lang="ro-RO" smtClean="0"/>
              <a:t>Dacă pacientul are capacitatea de a-și da consimțământul, dar îi este fizic imposibil să semneze, formularul trebuie completat de către un martor imparțial (adică unul care nu face parte din echipa de cercetare)</a:t>
            </a:r>
            <a:endParaRPr lang="ro-RO" dirty="0">
              <a:solidFill>
                <a:srgbClr val="FF0000"/>
              </a:solidFill>
            </a:endParaRPr>
          </a:p>
          <a:p>
            <a:pPr marL="0" indent="0">
              <a:buNone/>
            </a:pPr>
            <a:endParaRPr lang="ro-RO" dirty="0"/>
          </a:p>
          <a:p>
            <a:r>
              <a:rPr lang="ro-RO" smtClean="0"/>
              <a:t>Persoana care obține consimțământul trebuie să facă același lucru și să completeze celelalte date de pe formularul de consimțământ (numărul de studiu va fi alocat la randomizare)</a:t>
            </a:r>
          </a:p>
          <a:p>
            <a:pPr marL="0" indent="0">
              <a:buNone/>
            </a:pPr>
            <a:endParaRPr lang="ro-RO" dirty="0"/>
          </a:p>
          <a:p>
            <a:r>
              <a:rPr lang="ro-RO" smtClean="0"/>
              <a:t>Exemplare originale semnate:</a:t>
            </a:r>
          </a:p>
          <a:p>
            <a:pPr lvl="1"/>
            <a:r>
              <a:rPr lang="ro-RO" smtClean="0"/>
              <a:t>1 pentru participant (original)</a:t>
            </a:r>
          </a:p>
          <a:p>
            <a:pPr lvl="1"/>
            <a:r>
              <a:rPr lang="ro-RO" smtClean="0"/>
              <a:t>1 pentru ISF (original)</a:t>
            </a:r>
          </a:p>
          <a:p>
            <a:pPr lvl="1"/>
            <a:r>
              <a:rPr lang="ro-RO" i="1" dirty="0"/>
              <a:t>1 pentru evidențele medicale (dacă este necesar)</a:t>
            </a:r>
          </a:p>
        </p:txBody>
      </p:sp>
      <p:sp>
        <p:nvSpPr>
          <p:cNvPr id="14" name="Rectangle 13">
            <a:extLst>
              <a:ext uri="{FF2B5EF4-FFF2-40B4-BE49-F238E27FC236}">
                <a16:creationId xmlns:a16="http://schemas.microsoft.com/office/drawing/2014/main" id="{DB8602EE-57E6-DFC7-4895-F1038CF89930}"/>
              </a:ext>
            </a:extLst>
          </p:cNvPr>
          <p:cNvSpPr/>
          <p:nvPr/>
        </p:nvSpPr>
        <p:spPr>
          <a:xfrm>
            <a:off x="6359636" y="3345873"/>
            <a:ext cx="2949227" cy="482272"/>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8E6BE246-7A97-DA1E-5FF5-B26C32C7B802}"/>
              </a:ext>
            </a:extLst>
          </p:cNvPr>
          <p:cNvSpPr/>
          <p:nvPr/>
        </p:nvSpPr>
        <p:spPr>
          <a:xfrm>
            <a:off x="6359636" y="2810551"/>
            <a:ext cx="2949227" cy="48227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FC3804CA-3D4B-2D88-0415-8F103A455284}"/>
              </a:ext>
            </a:extLst>
          </p:cNvPr>
          <p:cNvSpPr txBox="1"/>
          <p:nvPr/>
        </p:nvSpPr>
        <p:spPr>
          <a:xfrm>
            <a:off x="9654094" y="4011537"/>
            <a:ext cx="1873342" cy="1077218"/>
          </a:xfrm>
          <a:prstGeom prst="rect">
            <a:avLst/>
          </a:prstGeom>
          <a:noFill/>
        </p:spPr>
        <p:txBody>
          <a:bodyPr wrap="square" rtlCol="0">
            <a:spAutoFit/>
          </a:bodyPr>
          <a:lstStyle/>
          <a:p>
            <a:pPr algn="ctr"/>
            <a:r>
              <a:rPr lang="ro-RO" sz="1600" b="1" dirty="0">
                <a:solidFill>
                  <a:srgbClr val="0070C0"/>
                </a:solidFill>
              </a:rPr>
              <a:t>Completat de către persoana care </a:t>
            </a:r>
          </a:p>
          <a:p>
            <a:pPr algn="ctr"/>
            <a:r>
              <a:rPr lang="ro-RO" sz="1600" b="1" dirty="0">
                <a:solidFill>
                  <a:srgbClr val="0070C0"/>
                </a:solidFill>
              </a:rPr>
              <a:t>OBȚINE consimțământul</a:t>
            </a:r>
          </a:p>
        </p:txBody>
      </p:sp>
      <p:cxnSp>
        <p:nvCxnSpPr>
          <p:cNvPr id="18" name="Straight Arrow Connector 17">
            <a:extLst>
              <a:ext uri="{FF2B5EF4-FFF2-40B4-BE49-F238E27FC236}">
                <a16:creationId xmlns:a16="http://schemas.microsoft.com/office/drawing/2014/main" id="{471E0F99-DFBB-535D-EB25-DA289BD992C2}"/>
              </a:ext>
            </a:extLst>
          </p:cNvPr>
          <p:cNvCxnSpPr>
            <a:cxnSpLocks/>
          </p:cNvCxnSpPr>
          <p:nvPr/>
        </p:nvCxnSpPr>
        <p:spPr>
          <a:xfrm flipH="1" flipV="1">
            <a:off x="9347840" y="3657602"/>
            <a:ext cx="389740" cy="34354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6D29E8D-DED9-D7F6-1086-E79F96BFFAD6}"/>
              </a:ext>
            </a:extLst>
          </p:cNvPr>
          <p:cNvSpPr txBox="1"/>
          <p:nvPr/>
        </p:nvSpPr>
        <p:spPr>
          <a:xfrm>
            <a:off x="9612888" y="2538944"/>
            <a:ext cx="2159150" cy="584775"/>
          </a:xfrm>
          <a:prstGeom prst="rect">
            <a:avLst/>
          </a:prstGeom>
          <a:noFill/>
        </p:spPr>
        <p:txBody>
          <a:bodyPr wrap="square" rtlCol="0">
            <a:spAutoFit/>
          </a:bodyPr>
          <a:lstStyle/>
          <a:p>
            <a:pPr algn="ctr"/>
            <a:r>
              <a:rPr lang="ro-RO" sz="1600" b="1" dirty="0">
                <a:solidFill>
                  <a:srgbClr val="00B050"/>
                </a:solidFill>
              </a:rPr>
              <a:t>Completat de către persoana care </a:t>
            </a:r>
          </a:p>
          <a:p>
            <a:pPr algn="ctr"/>
            <a:r>
              <a:rPr lang="ro-RO" sz="1600" b="1" dirty="0">
                <a:solidFill>
                  <a:srgbClr val="00B050"/>
                </a:solidFill>
              </a:rPr>
              <a:t>ESTE MARTOR la acordarea consimțământului</a:t>
            </a:r>
          </a:p>
        </p:txBody>
      </p:sp>
      <p:cxnSp>
        <p:nvCxnSpPr>
          <p:cNvPr id="20" name="Straight Arrow Connector 19">
            <a:extLst>
              <a:ext uri="{FF2B5EF4-FFF2-40B4-BE49-F238E27FC236}">
                <a16:creationId xmlns:a16="http://schemas.microsoft.com/office/drawing/2014/main" id="{58A56D65-42EC-B19E-3D1B-470F10F143BF}"/>
              </a:ext>
            </a:extLst>
          </p:cNvPr>
          <p:cNvCxnSpPr>
            <a:cxnSpLocks/>
          </p:cNvCxnSpPr>
          <p:nvPr/>
        </p:nvCxnSpPr>
        <p:spPr>
          <a:xfrm flipH="1">
            <a:off x="9347840" y="2800159"/>
            <a:ext cx="389740" cy="3612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66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5E6B3-B4A9-D6B2-32E6-1F58C88310AF}"/>
              </a:ext>
            </a:extLst>
          </p:cNvPr>
          <p:cNvSpPr>
            <a:spLocks noGrp="1"/>
          </p:cNvSpPr>
          <p:nvPr>
            <p:ph type="title"/>
          </p:nvPr>
        </p:nvSpPr>
        <p:spPr>
          <a:xfrm>
            <a:off x="1" y="14741"/>
            <a:ext cx="8754256" cy="1325563"/>
          </a:xfrm>
        </p:spPr>
        <p:txBody>
          <a:bodyPr>
            <a:normAutofit fontScale="90000"/>
          </a:bodyPr>
          <a:lstStyle/>
          <a:p>
            <a:r>
              <a:rPr lang="ro-RO" dirty="0" smtClean="0"/>
              <a:t>Consimțământul în cunoștință de cauză: printr-un reprezentant legal (1/3)</a:t>
            </a:r>
            <a:endParaRPr lang="ro-RO" dirty="0"/>
          </a:p>
        </p:txBody>
      </p:sp>
      <p:sp>
        <p:nvSpPr>
          <p:cNvPr id="3" name="Tijdelijke aanduiding voor inhoud 2">
            <a:extLst>
              <a:ext uri="{FF2B5EF4-FFF2-40B4-BE49-F238E27FC236}">
                <a16:creationId xmlns:a16="http://schemas.microsoft.com/office/drawing/2014/main" id="{2CF25665-D244-93F4-7B86-B87E984CB982}"/>
              </a:ext>
            </a:extLst>
          </p:cNvPr>
          <p:cNvSpPr>
            <a:spLocks noGrp="1"/>
          </p:cNvSpPr>
          <p:nvPr>
            <p:ph idx="1"/>
          </p:nvPr>
        </p:nvSpPr>
        <p:spPr/>
        <p:txBody>
          <a:bodyPr>
            <a:normAutofit/>
          </a:bodyPr>
          <a:lstStyle/>
          <a:p>
            <a:r>
              <a:rPr lang="ro-RO" sz="2600" dirty="0"/>
              <a:t>Reprezentantul legal acceptabil este stabilit de legislația națională </a:t>
            </a:r>
            <a:r>
              <a:t/>
            </a:r>
            <a:br/>
            <a:r>
              <a:rPr lang="ro-RO" sz="2600" dirty="0"/>
              <a:t>(a se vedea, de asemenea, articolul 3.3 din anexa la protocolul UE pentru clarificări)</a:t>
            </a:r>
            <a:r>
              <a:t/>
            </a:r>
            <a:br/>
            <a:endParaRPr lang="ro-RO" sz="2600" dirty="0"/>
          </a:p>
          <a:p>
            <a:r>
              <a:rPr lang="ro-RO" sz="2600" i="1" dirty="0"/>
              <a:t>În România, rudele (soțul/soția pacientului, copiii, părinții sau alte rude până la gradul 4), tutorele sau orice persoană cu vârsta de cel puțin 18 ani pe care pacientul a desemnat-o în acest scop printr-o declarație autentificată la notar pot acționa ca reprezentant legal autorizat. În plus, reprezentanții legali pot fi și desemnați de instanță. Un clinician, chiar dacă este independent de proces, nu poate acționa ca reprezentant legal în România.</a:t>
            </a:r>
          </a:p>
        </p:txBody>
      </p:sp>
    </p:spTree>
    <p:extLst>
      <p:ext uri="{BB962C8B-B14F-4D97-AF65-F5344CB8AC3E}">
        <p14:creationId xmlns:p14="http://schemas.microsoft.com/office/powerpoint/2010/main" val="27995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48F908-12AC-0C42-32C7-EFB422EFE31D}"/>
              </a:ext>
            </a:extLst>
          </p:cNvPr>
          <p:cNvPicPr>
            <a:picLocks noChangeAspect="1"/>
          </p:cNvPicPr>
          <p:nvPr/>
        </p:nvPicPr>
        <p:blipFill rotWithShape="1">
          <a:blip r:embed="rId2"/>
          <a:srcRect l="4396"/>
          <a:stretch/>
        </p:blipFill>
        <p:spPr>
          <a:xfrm>
            <a:off x="6545367" y="1474340"/>
            <a:ext cx="2911255" cy="4881744"/>
          </a:xfrm>
          <a:prstGeom prst="rect">
            <a:avLst/>
          </a:prstGeom>
          <a:ln>
            <a:solidFill>
              <a:schemeClr val="tx1"/>
            </a:solidFill>
          </a:ln>
        </p:spPr>
      </p:pic>
      <p:sp>
        <p:nvSpPr>
          <p:cNvPr id="2" name="Title 1"/>
          <p:cNvSpPr>
            <a:spLocks noGrp="1"/>
          </p:cNvSpPr>
          <p:nvPr>
            <p:ph type="title"/>
          </p:nvPr>
        </p:nvSpPr>
        <p:spPr>
          <a:xfrm>
            <a:off x="-1" y="14741"/>
            <a:ext cx="8709285" cy="1325563"/>
          </a:xfrm>
        </p:spPr>
        <p:txBody>
          <a:bodyPr>
            <a:normAutofit fontScale="90000"/>
          </a:bodyPr>
          <a:lstStyle/>
          <a:p>
            <a:r>
              <a:rPr lang="ro-RO" dirty="0" smtClean="0"/>
              <a:t>Consimțământul în cunoștință de cauză: printr-un reprezentant legal (2/3)</a:t>
            </a:r>
          </a:p>
        </p:txBody>
      </p:sp>
      <p:sp>
        <p:nvSpPr>
          <p:cNvPr id="3" name="Content Placeholder 2"/>
          <p:cNvSpPr>
            <a:spLocks noGrp="1"/>
          </p:cNvSpPr>
          <p:nvPr>
            <p:ph idx="1"/>
          </p:nvPr>
        </p:nvSpPr>
        <p:spPr>
          <a:xfrm>
            <a:off x="187891" y="1596885"/>
            <a:ext cx="6430624" cy="5128954"/>
          </a:xfrm>
        </p:spPr>
        <p:txBody>
          <a:bodyPr>
            <a:normAutofit fontScale="85000" lnSpcReduction="10000"/>
          </a:bodyPr>
          <a:lstStyle/>
          <a:p>
            <a:r>
              <a:rPr lang="ro-RO" smtClean="0"/>
              <a:t>Dacă pacientul nu are capacitatea necesară din cauza bolii actuale sau a unei deficiențe preexistente, atunci consimțământul trebuie obținut de la un reprezentant legal, care trebuie să semneze formularul de consimțământ</a:t>
            </a:r>
          </a:p>
          <a:p>
            <a:pPr marL="0" indent="0">
              <a:buNone/>
            </a:pPr>
            <a:endParaRPr lang="ro-RO" dirty="0"/>
          </a:p>
          <a:p>
            <a:r>
              <a:rPr lang="ro-RO" smtClean="0"/>
              <a:t>Persoana care obține consimțământul trebuie să facă același lucru și să completeze celelalte date de pe formularul de consimțământ (numărul de studiu va fi alocat la randomizare)</a:t>
            </a:r>
          </a:p>
          <a:p>
            <a:endParaRPr lang="ro-RO" dirty="0"/>
          </a:p>
          <a:p>
            <a:r>
              <a:rPr lang="ro-RO" smtClean="0"/>
              <a:t>Exemplare originale semnate:</a:t>
            </a:r>
          </a:p>
          <a:p>
            <a:pPr lvl="1"/>
            <a:r>
              <a:rPr lang="ro-RO" smtClean="0"/>
              <a:t>1 pentru participant (original)</a:t>
            </a:r>
          </a:p>
          <a:p>
            <a:pPr lvl="1"/>
            <a:r>
              <a:rPr lang="ro-RO" smtClean="0"/>
              <a:t>1 pentru ISF (original)</a:t>
            </a:r>
          </a:p>
          <a:p>
            <a:pPr lvl="1"/>
            <a:r>
              <a:rPr lang="ro-RO" i="1" dirty="0"/>
              <a:t>1 pentru evidențele medicale (dacă este necesar)</a:t>
            </a:r>
          </a:p>
        </p:txBody>
      </p:sp>
      <p:sp>
        <p:nvSpPr>
          <p:cNvPr id="11" name="Rectangle 10">
            <a:extLst>
              <a:ext uri="{FF2B5EF4-FFF2-40B4-BE49-F238E27FC236}">
                <a16:creationId xmlns:a16="http://schemas.microsoft.com/office/drawing/2014/main" id="{C4FEBE59-E758-296D-76B5-EDA29EE47923}"/>
              </a:ext>
            </a:extLst>
          </p:cNvPr>
          <p:cNvSpPr/>
          <p:nvPr/>
        </p:nvSpPr>
        <p:spPr>
          <a:xfrm>
            <a:off x="6662994" y="4478482"/>
            <a:ext cx="2626478" cy="111182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a:extLst>
              <a:ext uri="{FF2B5EF4-FFF2-40B4-BE49-F238E27FC236}">
                <a16:creationId xmlns:a16="http://schemas.microsoft.com/office/drawing/2014/main" id="{84818B4B-DD23-C15B-3A8E-65030C0A7E5C}"/>
              </a:ext>
            </a:extLst>
          </p:cNvPr>
          <p:cNvSpPr txBox="1"/>
          <p:nvPr/>
        </p:nvSpPr>
        <p:spPr>
          <a:xfrm>
            <a:off x="4132093" y="5070024"/>
            <a:ext cx="2159150" cy="830997"/>
          </a:xfrm>
          <a:prstGeom prst="rect">
            <a:avLst/>
          </a:prstGeom>
          <a:noFill/>
        </p:spPr>
        <p:txBody>
          <a:bodyPr wrap="square" rtlCol="0">
            <a:spAutoFit/>
          </a:bodyPr>
          <a:lstStyle/>
          <a:p>
            <a:pPr algn="ctr"/>
            <a:r>
              <a:rPr lang="ro-RO" sz="1600" b="1" dirty="0">
                <a:solidFill>
                  <a:srgbClr val="00B050"/>
                </a:solidFill>
              </a:rPr>
              <a:t>Completat de către reprezentantul </a:t>
            </a:r>
          </a:p>
          <a:p>
            <a:pPr algn="ctr"/>
            <a:r>
              <a:rPr lang="ro-RO" sz="1600" b="1" dirty="0">
                <a:solidFill>
                  <a:srgbClr val="00B050"/>
                </a:solidFill>
              </a:rPr>
              <a:t>legal care </a:t>
            </a:r>
          </a:p>
          <a:p>
            <a:pPr algn="ctr"/>
            <a:r>
              <a:rPr lang="ro-RO" sz="1600" b="1" dirty="0">
                <a:solidFill>
                  <a:srgbClr val="00B050"/>
                </a:solidFill>
              </a:rPr>
              <a:t>ACORDĂ consimțământul</a:t>
            </a:r>
          </a:p>
        </p:txBody>
      </p:sp>
      <p:cxnSp>
        <p:nvCxnSpPr>
          <p:cNvPr id="15" name="Straight Arrow Connector 14">
            <a:extLst>
              <a:ext uri="{FF2B5EF4-FFF2-40B4-BE49-F238E27FC236}">
                <a16:creationId xmlns:a16="http://schemas.microsoft.com/office/drawing/2014/main" id="{4F93D959-D22E-D934-E704-A49C5F8C64AF}"/>
              </a:ext>
            </a:extLst>
          </p:cNvPr>
          <p:cNvCxnSpPr>
            <a:cxnSpLocks/>
          </p:cNvCxnSpPr>
          <p:nvPr/>
        </p:nvCxnSpPr>
        <p:spPr>
          <a:xfrm flipV="1">
            <a:off x="6096000" y="5194894"/>
            <a:ext cx="502781" cy="29062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B4F5683-FA42-1EAE-406D-676F99DBD88A}"/>
              </a:ext>
            </a:extLst>
          </p:cNvPr>
          <p:cNvPicPr>
            <a:picLocks noChangeAspect="1"/>
          </p:cNvPicPr>
          <p:nvPr/>
        </p:nvPicPr>
        <p:blipFill rotWithShape="1">
          <a:blip r:embed="rId3"/>
          <a:srcRect r="8370"/>
          <a:stretch/>
        </p:blipFill>
        <p:spPr>
          <a:xfrm>
            <a:off x="9396297" y="1720490"/>
            <a:ext cx="2670151" cy="4881744"/>
          </a:xfrm>
          <a:prstGeom prst="rect">
            <a:avLst/>
          </a:prstGeom>
          <a:ln>
            <a:solidFill>
              <a:schemeClr val="tx1"/>
            </a:solidFill>
          </a:ln>
        </p:spPr>
      </p:pic>
      <p:sp>
        <p:nvSpPr>
          <p:cNvPr id="9" name="Rectangle 8">
            <a:extLst>
              <a:ext uri="{FF2B5EF4-FFF2-40B4-BE49-F238E27FC236}">
                <a16:creationId xmlns:a16="http://schemas.microsoft.com/office/drawing/2014/main" id="{4ADD362D-8091-585C-41D4-8BD1F08AF803}"/>
              </a:ext>
            </a:extLst>
          </p:cNvPr>
          <p:cNvSpPr/>
          <p:nvPr/>
        </p:nvSpPr>
        <p:spPr>
          <a:xfrm>
            <a:off x="9456623" y="2234045"/>
            <a:ext cx="2547486" cy="73487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A99AD87E-5563-969F-9BE2-B285F35050E4}"/>
              </a:ext>
            </a:extLst>
          </p:cNvPr>
          <p:cNvSpPr txBox="1"/>
          <p:nvPr/>
        </p:nvSpPr>
        <p:spPr>
          <a:xfrm>
            <a:off x="10028420" y="3908412"/>
            <a:ext cx="1725880" cy="1323439"/>
          </a:xfrm>
          <a:prstGeom prst="rect">
            <a:avLst/>
          </a:prstGeom>
          <a:noFill/>
        </p:spPr>
        <p:txBody>
          <a:bodyPr wrap="square" rtlCol="0">
            <a:spAutoFit/>
          </a:bodyPr>
          <a:lstStyle/>
          <a:p>
            <a:pPr algn="ctr"/>
            <a:r>
              <a:rPr lang="ro-RO" sz="1600" b="1" dirty="0">
                <a:solidFill>
                  <a:srgbClr val="0070C0"/>
                </a:solidFill>
              </a:rPr>
              <a:t>Completat de către persoana care </a:t>
            </a:r>
          </a:p>
          <a:p>
            <a:pPr algn="ctr"/>
            <a:r>
              <a:rPr lang="ro-RO" sz="1600" b="1" dirty="0">
                <a:solidFill>
                  <a:srgbClr val="0070C0"/>
                </a:solidFill>
              </a:rPr>
              <a:t>OBȚINE consimțământul</a:t>
            </a:r>
          </a:p>
        </p:txBody>
      </p:sp>
      <p:cxnSp>
        <p:nvCxnSpPr>
          <p:cNvPr id="12" name="Straight Arrow Connector 11">
            <a:extLst>
              <a:ext uri="{FF2B5EF4-FFF2-40B4-BE49-F238E27FC236}">
                <a16:creationId xmlns:a16="http://schemas.microsoft.com/office/drawing/2014/main" id="{348FBC65-E480-073D-6BCD-43344C51F157}"/>
              </a:ext>
            </a:extLst>
          </p:cNvPr>
          <p:cNvCxnSpPr>
            <a:cxnSpLocks/>
          </p:cNvCxnSpPr>
          <p:nvPr/>
        </p:nvCxnSpPr>
        <p:spPr>
          <a:xfrm flipV="1">
            <a:off x="10750496" y="3067479"/>
            <a:ext cx="0" cy="72304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097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8b95e3-0832-4b78-8e75-9ac16af634b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B59BE0-89EA-482E-9838-5D80A05C5CE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586E9E7-95F4-4319-8473-3BA9313869F0}">
  <ds:schemaRefs>
    <ds:schemaRef ds:uri="http://schemas.microsoft.com/sharepoint/v3/contenttype/forms"/>
  </ds:schemaRefs>
</ds:datastoreItem>
</file>

<file path=customXml/itemProps3.xml><?xml version="1.0" encoding="utf-8"?>
<ds:datastoreItem xmlns:ds="http://schemas.openxmlformats.org/officeDocument/2006/customXml" ds:itemID="{04A01BBF-E49F-4469-BB8B-3B81670E32CF}"/>
</file>

<file path=docProps/app.xml><?xml version="1.0" encoding="utf-8"?>
<Properties xmlns="http://schemas.openxmlformats.org/officeDocument/2006/extended-properties" xmlns:vt="http://schemas.openxmlformats.org/officeDocument/2006/docPropsVTypes">
  <Template/>
  <TotalTime>2479</TotalTime>
  <Words>1488</Words>
  <Application>Microsoft Office PowerPoint</Application>
  <PresentationFormat>Widescreen</PresentationFormat>
  <Paragraphs>112</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 Studiul RECOVERY</vt:lpstr>
      <vt:lpstr>Consimțământul în cunoștință de cauză</vt:lpstr>
      <vt:lpstr>Consimțământul în cunoștință de cauză</vt:lpstr>
      <vt:lpstr>Consimțământul în cunoștință de cauză</vt:lpstr>
      <vt:lpstr>Consimțământul în cunoștință de  cauză: vorbitori de alte limbi</vt:lpstr>
      <vt:lpstr>Consimțământul în cunoștință de cauză: direct de la pacient</vt:lpstr>
      <vt:lpstr>Consimțământul în cunoștință de cauză: în prezența unui martor</vt:lpstr>
      <vt:lpstr>Consimțământul în cunoștință de cauză: printr-un reprezentant legal (1/3)</vt:lpstr>
      <vt:lpstr>Consimțământul în cunoștință de cauză: printr-un reprezentant legal (2/3)</vt:lpstr>
      <vt:lpstr>Consimțământul în cunoștință de cauză: printr-un reprezentant legal (3/3)</vt:lpstr>
      <vt:lpstr>Modificarea consimțământului (inclusiv retragerea)</vt:lpstr>
      <vt:lpstr>Consimțământul în cunoștință de cauză: Rezumat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155</cp:revision>
  <cp:lastPrinted>2020-03-18T19:42:16Z</cp:lastPrinted>
  <dcterms:created xsi:type="dcterms:W3CDTF">2020-03-14T13:47:38Z</dcterms:created>
  <dcterms:modified xsi:type="dcterms:W3CDTF">2025-01-15T10:35:20Z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