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85" r:id="rId5"/>
    <p:sldId id="286" r:id="rId6"/>
    <p:sldId id="288" r:id="rId7"/>
    <p:sldId id="293" r:id="rId8"/>
    <p:sldId id="291" r:id="rId9"/>
    <p:sldId id="319" r:id="rId10"/>
    <p:sldId id="292" r:id="rId11"/>
    <p:sldId id="297" r:id="rId12"/>
    <p:sldId id="320" r:id="rId13"/>
    <p:sldId id="299" r:id="rId14"/>
    <p:sldId id="332" r:id="rId15"/>
    <p:sldId id="336" r:id="rId16"/>
    <p:sldId id="301" r:id="rId17"/>
    <p:sldId id="317" r:id="rId18"/>
    <p:sldId id="321" r:id="rId19"/>
    <p:sldId id="323" r:id="rId20"/>
    <p:sldId id="333" r:id="rId21"/>
    <p:sldId id="334" r:id="rId22"/>
    <p:sldId id="322" r:id="rId23"/>
    <p:sldId id="335" r:id="rId24"/>
    <p:sldId id="326" r:id="rId25"/>
    <p:sldId id="325" r:id="rId26"/>
    <p:sldId id="328" r:id="rId27"/>
    <p:sldId id="327" r:id="rId28"/>
    <p:sldId id="329" r:id="rId29"/>
    <p:sldId id="330" r:id="rId30"/>
    <p:sldId id="331" r:id="rId31"/>
  </p:sldIdLst>
  <p:sldSz cx="12192000" cy="6858000"/>
  <p:notesSz cx="6881813" cy="96615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2" autoAdjust="0"/>
    <p:restoredTop sz="94660"/>
  </p:normalViewPr>
  <p:slideViewPr>
    <p:cSldViewPr snapToGrid="0">
      <p:cViewPr varScale="1">
        <p:scale>
          <a:sx n="59" d="100"/>
          <a:sy n="59" d="100"/>
        </p:scale>
        <p:origin x="560" y="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84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0CEC-88BE-4E7C-8A2B-7B45E16C23DF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8088"/>
            <a:ext cx="5794375" cy="3260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649788"/>
            <a:ext cx="5505450" cy="3803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77338"/>
            <a:ext cx="2982913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177338"/>
            <a:ext cx="2982912" cy="48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1C7653-B33C-4F75-9080-43DE5D58E6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59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11/06/2020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peu.openclinica.io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/>
              <a:t>Participant follow-up data collection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101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Identifying the </a:t>
            </a:r>
            <a:r>
              <a:rPr lang="en-GB" dirty="0"/>
              <a:t>participant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910064" y="1765837"/>
            <a:ext cx="4815840" cy="5006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participant’s NHS or equivalent National ID number to correctly identify the participant and obtain their study number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Confirm study number by either using a print out of the randomisation details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 into the randomisation website and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View recent recruitment list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1895" y="4137357"/>
            <a:ext cx="3433339" cy="2104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95" y="1501465"/>
            <a:ext cx="2733620" cy="25575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46852" y="2618675"/>
            <a:ext cx="3334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Print out of randomisation details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25235" y="5005042"/>
            <a:ext cx="276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Recent recruitment list in randomisation website</a:t>
            </a:r>
          </a:p>
        </p:txBody>
      </p:sp>
    </p:spTree>
    <p:extLst>
      <p:ext uri="{BB962C8B-B14F-4D97-AF65-F5344CB8AC3E}">
        <p14:creationId xmlns:p14="http://schemas.microsoft.com/office/powerpoint/2010/main" val="1632317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9F5EA-4FFB-42AD-B9A4-FD8205757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43A3C6-55DC-4377-8E04-02A389A09F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65837"/>
            <a:ext cx="5198626" cy="4579938"/>
          </a:xfrm>
        </p:spPr>
      </p:pic>
      <p:grpSp>
        <p:nvGrpSpPr>
          <p:cNvPr id="4" name="Group 3"/>
          <p:cNvGrpSpPr/>
          <p:nvPr/>
        </p:nvGrpSpPr>
        <p:grpSpPr>
          <a:xfrm>
            <a:off x="6979337" y="3376966"/>
            <a:ext cx="4815840" cy="1357679"/>
            <a:chOff x="6952267" y="894021"/>
            <a:chExt cx="4815840" cy="1357679"/>
          </a:xfrm>
        </p:grpSpPr>
        <p:sp>
          <p:nvSpPr>
            <p:cNvPr id="3" name="Rectangle 2"/>
            <p:cNvSpPr/>
            <p:nvPr/>
          </p:nvSpPr>
          <p:spPr>
            <a:xfrm>
              <a:off x="6952267" y="894021"/>
              <a:ext cx="4815840" cy="1357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Click the scheduled icon        and then click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View/Enter Data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the yellow pop-up window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94347" y="894021"/>
              <a:ext cx="490487" cy="413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0872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58019" y="2907840"/>
            <a:ext cx="7064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All questions on the Follow-up refer to the post randomisation period of the participant’s hospitalisation</a:t>
            </a:r>
          </a:p>
        </p:txBody>
      </p:sp>
    </p:spTree>
    <p:extLst>
      <p:ext uri="{BB962C8B-B14F-4D97-AF65-F5344CB8AC3E}">
        <p14:creationId xmlns:p14="http://schemas.microsoft.com/office/powerpoint/2010/main" val="3400169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295E0-A71C-4599-B141-C7624087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Entering data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37702"/>
            <a:ext cx="5198626" cy="4579938"/>
          </a:xfrm>
        </p:spPr>
      </p:pic>
      <p:sp>
        <p:nvSpPr>
          <p:cNvPr id="3" name="TextBox 2"/>
          <p:cNvSpPr txBox="1"/>
          <p:nvPr/>
        </p:nvSpPr>
        <p:spPr>
          <a:xfrm>
            <a:off x="7118253" y="2381067"/>
            <a:ext cx="450166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Enter data by selecting an option or typing data in to the appropriate text box.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If entering a date, you can use the calendar widget, or type in the data in the format, </a:t>
            </a:r>
            <a:r>
              <a:rPr lang="en-GB" sz="2600" b="1" dirty="0"/>
              <a:t>YYYY-MM-DD</a:t>
            </a:r>
          </a:p>
        </p:txBody>
      </p:sp>
    </p:spTree>
    <p:extLst>
      <p:ext uri="{BB962C8B-B14F-4D97-AF65-F5344CB8AC3E}">
        <p14:creationId xmlns:p14="http://schemas.microsoft.com/office/powerpoint/2010/main" val="2122823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FB3BD-E35F-4714-9E82-EA483EC33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Warning messages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ED1FC6-2723-429D-910B-C4D499EA3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23634"/>
            <a:ext cx="5198626" cy="4579938"/>
          </a:xfrm>
        </p:spPr>
      </p:pic>
      <p:sp>
        <p:nvSpPr>
          <p:cNvPr id="6" name="TextBox 5"/>
          <p:cNvSpPr txBox="1"/>
          <p:nvPr/>
        </p:nvSpPr>
        <p:spPr>
          <a:xfrm>
            <a:off x="7019779" y="2366999"/>
            <a:ext cx="47102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Warning messages appear if the value entered fails a validation check.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In this example, the date of birth does not match the date entered at randomisation</a:t>
            </a:r>
          </a:p>
          <a:p>
            <a:r>
              <a:rPr lang="en-GB" sz="2600" dirty="0"/>
              <a:t> </a:t>
            </a:r>
            <a:endParaRPr lang="en-GB" sz="2600" b="1" dirty="0"/>
          </a:p>
        </p:txBody>
      </p:sp>
    </p:spTree>
    <p:extLst>
      <p:ext uri="{BB962C8B-B14F-4D97-AF65-F5344CB8AC3E}">
        <p14:creationId xmlns:p14="http://schemas.microsoft.com/office/powerpoint/2010/main" val="1712825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074367" y="2504383"/>
            <a:ext cx="4872467" cy="3478689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Please select all treatments the patient received as standard care and select the number of days the patient received the treatment</a:t>
            </a:r>
          </a:p>
          <a:p>
            <a:endParaRPr lang="en-GB" sz="2600" dirty="0"/>
          </a:p>
          <a:p>
            <a:r>
              <a:rPr lang="en-GB" sz="2600" dirty="0"/>
              <a:t>Only include the allocated RECOVERY study treatment if it was given to the patient.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9A2BB3A6-E465-4BE9-A7CE-24696C1D2B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681431"/>
            <a:ext cx="5198626" cy="457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11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Convalescent Plasma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9872251" cy="3829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630" y="1943605"/>
            <a:ext cx="94587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the patient was allocated convalescent plasma please confirm the number of infusions the patient received. </a:t>
            </a:r>
            <a:r>
              <a:rPr lang="en-GB" sz="2800" b="1" dirty="0"/>
              <a:t>This is plasma given as part of trial, not any standard fresh frozen plasma or other blood products that the patient may have been given.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the patient did receive convalescent plasma confirm if any infusions were stopped. If </a:t>
            </a:r>
            <a:r>
              <a:rPr lang="en-GB" sz="2800" b="1" dirty="0"/>
              <a:t>Yes</a:t>
            </a:r>
            <a:r>
              <a:rPr lang="en-GB" sz="2800" dirty="0"/>
              <a:t>, please confirm how many were stopped.</a:t>
            </a:r>
          </a:p>
        </p:txBody>
      </p:sp>
    </p:spTree>
    <p:extLst>
      <p:ext uri="{BB962C8B-B14F-4D97-AF65-F5344CB8AC3E}">
        <p14:creationId xmlns:p14="http://schemas.microsoft.com/office/powerpoint/2010/main" val="7620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29154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	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6630" y="1943605"/>
            <a:ext cx="94587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/>
              <a:t>Confirm if </a:t>
            </a:r>
            <a:r>
              <a:rPr lang="en-GB" sz="2800" dirty="0"/>
              <a:t>the patient was tested for COVID-19</a:t>
            </a: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If multiple tests were done, and the results were positive and negative, please tick Yes – positive result and Yes – negative result</a:t>
            </a:r>
          </a:p>
        </p:txBody>
      </p:sp>
    </p:spTree>
    <p:extLst>
      <p:ext uri="{BB962C8B-B14F-4D97-AF65-F5344CB8AC3E}">
        <p14:creationId xmlns:p14="http://schemas.microsoft.com/office/powerpoint/2010/main" val="3766275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Alive</a:t>
            </a:r>
            <a:r>
              <a:rPr lang="en-GB" sz="3000" dirty="0"/>
              <a:t>, you will be asked the participant’s current hospitalisation status. 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they where D</a:t>
            </a:r>
            <a:r>
              <a:rPr lang="en-GB" sz="3000" b="1" dirty="0"/>
              <a:t>ischarged</a:t>
            </a:r>
            <a:r>
              <a:rPr lang="en-GB" sz="3000" dirty="0"/>
              <a:t>, please give the date of discharge</a:t>
            </a:r>
          </a:p>
          <a:p>
            <a:pPr marL="0" indent="0">
              <a:buNone/>
            </a:pPr>
            <a:r>
              <a:rPr lang="en-GB" sz="3000" b="1" dirty="0"/>
              <a:t>OR</a:t>
            </a:r>
          </a:p>
          <a:p>
            <a:pPr marL="0" indent="0">
              <a:buNone/>
            </a:pPr>
            <a:r>
              <a:rPr lang="en-GB" sz="3000" dirty="0"/>
              <a:t>If they are an </a:t>
            </a:r>
            <a:r>
              <a:rPr lang="en-GB" sz="3000" b="1" dirty="0"/>
              <a:t>In-patient</a:t>
            </a:r>
            <a:r>
              <a:rPr lang="en-GB" sz="3000" dirty="0"/>
              <a:t>, please give the today’s date</a:t>
            </a:r>
          </a:p>
          <a:p>
            <a:pPr marL="0" indent="0">
              <a:buNone/>
            </a:pPr>
            <a:endParaRPr lang="en-GB" sz="3000" dirty="0"/>
          </a:p>
          <a:p>
            <a:pPr marL="0" indent="0">
              <a:buNone/>
            </a:pPr>
            <a:r>
              <a:rPr lang="en-GB" sz="3000" dirty="0"/>
              <a:t>If the answer is </a:t>
            </a:r>
            <a:r>
              <a:rPr lang="en-GB" sz="3000" b="1" dirty="0"/>
              <a:t>Died</a:t>
            </a:r>
            <a:r>
              <a:rPr lang="en-GB" sz="3000" dirty="0"/>
              <a:t>, please enter</a:t>
            </a:r>
          </a:p>
          <a:p>
            <a:pPr lvl="1"/>
            <a:r>
              <a:rPr lang="en-GB" sz="3000" dirty="0"/>
              <a:t>Date of death	</a:t>
            </a:r>
          </a:p>
          <a:p>
            <a:pPr lvl="1"/>
            <a:r>
              <a:rPr lang="en-GB" sz="3000" dirty="0"/>
              <a:t>Cause of death	</a:t>
            </a:r>
          </a:p>
          <a:p>
            <a:pPr marL="0" indent="0">
              <a:buNone/>
            </a:pPr>
            <a:r>
              <a:rPr lang="en-GB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34408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52" y="1579402"/>
            <a:ext cx="4563847" cy="4888321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4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you will be prompted to ask two further: </a:t>
            </a:r>
            <a:r>
              <a:rPr lang="en-GB" b="1" dirty="0"/>
              <a:t>4.1</a:t>
            </a:r>
            <a:r>
              <a:rPr lang="en-GB" dirty="0"/>
              <a:t> and </a:t>
            </a:r>
            <a:r>
              <a:rPr lang="en-GB" b="1" dirty="0"/>
              <a:t>4.2.</a:t>
            </a:r>
            <a:endParaRPr lang="en-GB" dirty="0"/>
          </a:p>
          <a:p>
            <a:r>
              <a:rPr lang="en-GB" dirty="0"/>
              <a:t>If the patient received </a:t>
            </a:r>
            <a:r>
              <a:rPr lang="en-GB" b="1" dirty="0"/>
              <a:t>Intubation/tracheostomy and mechanical ventilation</a:t>
            </a:r>
            <a:r>
              <a:rPr lang="en-GB" dirty="0"/>
              <a:t>, you’ll then be asked to enter the </a:t>
            </a:r>
            <a:r>
              <a:rPr lang="en-GB" b="1" dirty="0"/>
              <a:t>number of days</a:t>
            </a:r>
            <a:r>
              <a:rPr lang="en-GB" dirty="0"/>
              <a:t> they received invasive mechanical ventilation.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3" y="1615251"/>
            <a:ext cx="5467283" cy="481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7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is </a:t>
            </a:r>
            <a:r>
              <a:rPr lang="en-GB" dirty="0" err="1"/>
              <a:t>OpenClinica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2FFF2-07C1-4D1E-916A-E6DA4AE0D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901" y="1768335"/>
            <a:ext cx="11177899" cy="4580078"/>
          </a:xfrm>
        </p:spPr>
        <p:txBody>
          <a:bodyPr>
            <a:normAutofit/>
          </a:bodyPr>
          <a:lstStyle/>
          <a:p>
            <a:r>
              <a:rPr lang="en-GB" sz="3200" dirty="0"/>
              <a:t>Clinical data management system</a:t>
            </a:r>
          </a:p>
          <a:p>
            <a:r>
              <a:rPr lang="en-GB" sz="3200" dirty="0"/>
              <a:t>Electronic data capture</a:t>
            </a:r>
          </a:p>
          <a:p>
            <a:r>
              <a:rPr lang="en-GB" sz="3200" dirty="0"/>
              <a:t>Data management</a:t>
            </a:r>
          </a:p>
          <a:p>
            <a:r>
              <a:rPr lang="en-GB" sz="3200" dirty="0"/>
              <a:t>Accessed via web browser</a:t>
            </a:r>
          </a:p>
          <a:p>
            <a:r>
              <a:rPr lang="en-GB" sz="3200" dirty="0"/>
              <a:t>Chrome, Firefox, IE supported</a:t>
            </a:r>
          </a:p>
        </p:txBody>
      </p:sp>
    </p:spTree>
    <p:extLst>
      <p:ext uri="{BB962C8B-B14F-4D97-AF65-F5344CB8AC3E}">
        <p14:creationId xmlns:p14="http://schemas.microsoft.com/office/powerpoint/2010/main" val="24163950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434" y="3188214"/>
            <a:ext cx="4563847" cy="1670694"/>
          </a:xfrm>
        </p:spPr>
        <p:txBody>
          <a:bodyPr>
            <a:normAutofit/>
          </a:bodyPr>
          <a:lstStyle/>
          <a:p>
            <a:r>
              <a:rPr lang="en-GB" dirty="0"/>
              <a:t>If the answer to question </a:t>
            </a:r>
            <a:r>
              <a:rPr lang="en-GB" b="1" dirty="0"/>
              <a:t>5</a:t>
            </a:r>
            <a:r>
              <a:rPr lang="en-GB" dirty="0"/>
              <a:t> is </a:t>
            </a:r>
            <a:r>
              <a:rPr lang="en-GB" b="1" dirty="0"/>
              <a:t>Yes</a:t>
            </a:r>
            <a:r>
              <a:rPr lang="en-GB" dirty="0"/>
              <a:t>, please select all the options that apply in question </a:t>
            </a:r>
            <a:r>
              <a:rPr lang="en-GB" b="1" dirty="0"/>
              <a:t>5.1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3" y="1615251"/>
            <a:ext cx="5467283" cy="481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970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Complete data entry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667363"/>
            <a:ext cx="5198626" cy="4579938"/>
          </a:xfrm>
        </p:spPr>
      </p:pic>
      <p:sp>
        <p:nvSpPr>
          <p:cNvPr id="5" name="TextBox 4"/>
          <p:cNvSpPr txBox="1"/>
          <p:nvPr/>
        </p:nvSpPr>
        <p:spPr>
          <a:xfrm>
            <a:off x="7152751" y="3110946"/>
            <a:ext cx="442129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To complete data entry press the </a:t>
            </a:r>
            <a:r>
              <a:rPr lang="en-GB" sz="2600" b="1" dirty="0"/>
              <a:t>Complete</a:t>
            </a:r>
            <a:r>
              <a:rPr lang="en-GB" sz="2600" dirty="0"/>
              <a:t> button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Then </a:t>
            </a:r>
            <a:r>
              <a:rPr lang="en-GB" sz="2600" b="1" dirty="0"/>
              <a:t>Confirm</a:t>
            </a:r>
            <a:r>
              <a:rPr lang="en-GB" sz="2600" dirty="0"/>
              <a:t>  </a:t>
            </a:r>
          </a:p>
          <a:p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4124369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Error message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37702"/>
            <a:ext cx="5198626" cy="4579938"/>
          </a:xfrm>
        </p:spPr>
      </p:pic>
      <p:sp>
        <p:nvSpPr>
          <p:cNvPr id="6" name="Rectangle 5"/>
          <p:cNvSpPr/>
          <p:nvPr/>
        </p:nvSpPr>
        <p:spPr>
          <a:xfrm>
            <a:off x="7015089" y="2781176"/>
            <a:ext cx="491431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an alert message appears, this is because of an error with the data entered.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the data entered has no errors, this message will not appear. To resolve the error, click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761909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Resolving an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5372" y="2670590"/>
            <a:ext cx="4817066" cy="2574388"/>
          </a:xfrm>
        </p:spPr>
        <p:txBody>
          <a:bodyPr>
            <a:normAutofit fontScale="92500"/>
          </a:bodyPr>
          <a:lstStyle/>
          <a:p>
            <a:r>
              <a:rPr lang="en-GB" dirty="0"/>
              <a:t>If the data was incorrectly entered edit the value entered.</a:t>
            </a:r>
          </a:p>
          <a:p>
            <a:r>
              <a:rPr lang="en-GB" dirty="0"/>
              <a:t>If the value is correct, you need to raise a </a:t>
            </a:r>
            <a:r>
              <a:rPr lang="en-GB" b="1" dirty="0"/>
              <a:t>query</a:t>
            </a:r>
            <a:r>
              <a:rPr lang="en-GB" dirty="0"/>
              <a:t>, to do this click on the small </a:t>
            </a:r>
            <a:r>
              <a:rPr lang="en-GB" b="1" dirty="0"/>
              <a:t>speech bubble</a:t>
            </a:r>
            <a:r>
              <a:rPr lang="en-GB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4" y="1738606"/>
            <a:ext cx="5037919" cy="44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Adding a query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09567"/>
            <a:ext cx="5198626" cy="4579938"/>
          </a:xfrm>
        </p:spPr>
      </p:pic>
      <p:sp>
        <p:nvSpPr>
          <p:cNvPr id="5" name="Rectangle 4"/>
          <p:cNvSpPr/>
          <p:nvPr/>
        </p:nvSpPr>
        <p:spPr>
          <a:xfrm>
            <a:off x="7186613" y="2382559"/>
            <a:ext cx="432911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Press the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 button next to </a:t>
            </a:r>
            <a:r>
              <a:rPr lang="en-GB" sz="2600" b="1" dirty="0">
                <a:ea typeface="Calibri" panose="020F0502020204030204" pitchFamily="34" charset="0"/>
                <a:cs typeface="Times New Roman" panose="02020603050405020304" pitchFamily="18" charset="0"/>
              </a:rPr>
              <a:t>Queries</a:t>
            </a: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, then in the text box provide some information.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600" dirty="0"/>
              <a:t>o save the query, click </a:t>
            </a:r>
            <a:r>
              <a:rPr lang="en-GB" sz="2600" b="1" dirty="0"/>
              <a:t>Add Query</a:t>
            </a:r>
            <a:r>
              <a:rPr lang="en-GB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0046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Administrative editing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51769"/>
            <a:ext cx="5198626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88125" y="1751769"/>
            <a:ext cx="4648274" cy="4457182"/>
            <a:chOff x="6988125" y="1751769"/>
            <a:chExt cx="4648274" cy="4457182"/>
          </a:xfrm>
        </p:grpSpPr>
        <p:sp>
          <p:nvSpPr>
            <p:cNvPr id="5" name="Rectangle 4"/>
            <p:cNvSpPr/>
            <p:nvPr/>
          </p:nvSpPr>
          <p:spPr>
            <a:xfrm>
              <a:off x="6988125" y="1751769"/>
              <a:ext cx="4365674" cy="4457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some reason you need to change the data after the data entry is complete, you can do this by opening the CRF in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mode.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You do this by clicking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Administrative Editing 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button. 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71200" y="5154227"/>
              <a:ext cx="565199" cy="515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062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Reason for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52" y="1794303"/>
            <a:ext cx="5238026" cy="46146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12658" y="2483686"/>
            <a:ext cx="464702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Clicking the </a:t>
            </a:r>
            <a:r>
              <a:rPr lang="en-GB" sz="2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Administrative Editing </a:t>
            </a: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button will open the form and allow you to change the data.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do change the data, you will be required to provide a reason for change. </a:t>
            </a: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378852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View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808041"/>
            <a:ext cx="5198626" cy="4579938"/>
          </a:xfrm>
        </p:spPr>
      </p:pic>
      <p:grpSp>
        <p:nvGrpSpPr>
          <p:cNvPr id="7" name="Group 6"/>
          <p:cNvGrpSpPr/>
          <p:nvPr/>
        </p:nvGrpSpPr>
        <p:grpSpPr>
          <a:xfrm>
            <a:off x="6959991" y="2860311"/>
            <a:ext cx="4393809" cy="2316532"/>
            <a:chOff x="6959991" y="2911607"/>
            <a:chExt cx="4393809" cy="2316532"/>
          </a:xfrm>
        </p:grpSpPr>
        <p:sp>
          <p:nvSpPr>
            <p:cNvPr id="5" name="Rectangle 4"/>
            <p:cNvSpPr/>
            <p:nvPr/>
          </p:nvSpPr>
          <p:spPr>
            <a:xfrm>
              <a:off x="6959991" y="2911607"/>
              <a:ext cx="4393809" cy="23165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If you want to view the data that has been entered, click on the </a:t>
              </a:r>
              <a:r>
                <a:rPr lang="en-GB" sz="26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View</a:t>
              </a: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button </a:t>
              </a:r>
            </a:p>
            <a:p>
              <a:pPr marL="457200" indent="-45720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GB" sz="2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will open the CRF in read only mode.</a:t>
              </a:r>
              <a:endParaRPr lang="en-GB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3937" y="3808484"/>
              <a:ext cx="522777" cy="522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955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732478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Study</a:t>
            </a:r>
            <a:r>
              <a:rPr lang="en-GB" dirty="0"/>
              <a:t> - this refers to the trial, in this case RECOVERY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Participant - </a:t>
            </a:r>
            <a:r>
              <a:rPr lang="en-GB" dirty="0"/>
              <a:t>this is a patient within the study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Event or Study Event -</a:t>
            </a:r>
            <a:r>
              <a:rPr lang="en-GB" dirty="0"/>
              <a:t> refers to a data collection point such as randomisation, follow-up or adverse events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CRF - </a:t>
            </a:r>
            <a:r>
              <a:rPr lang="en-GB" dirty="0"/>
              <a:t>stands for Case Report Form and is a form used to collect and contain data for a study event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>
              <a:highlight>
                <a:srgbClr val="FFFF00"/>
              </a:highlight>
            </a:endParaRPr>
          </a:p>
          <a:p>
            <a:r>
              <a:rPr lang="en-GB" b="1" dirty="0"/>
              <a:t>Queries - </a:t>
            </a:r>
            <a:r>
              <a:rPr lang="en-GB" dirty="0"/>
              <a:t>are queries or annotations for data items where a value that has been entered is not as expected</a:t>
            </a:r>
            <a:endParaRPr lang="en-GB" dirty="0">
              <a:highlight>
                <a:srgbClr val="FFFF00"/>
              </a:highlight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7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BE5C4-71FA-45D9-A14A-E5444904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Log-in page</a:t>
            </a:r>
          </a:p>
        </p:txBody>
      </p:sp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9F26C8F-40CE-4689-ABBF-675F1D99E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86" y="2005733"/>
            <a:ext cx="5742011" cy="4579938"/>
          </a:xfrm>
        </p:spPr>
      </p:pic>
      <p:sp>
        <p:nvSpPr>
          <p:cNvPr id="3" name="TextBox 2"/>
          <p:cNvSpPr txBox="1"/>
          <p:nvPr/>
        </p:nvSpPr>
        <p:spPr>
          <a:xfrm>
            <a:off x="6949439" y="3249262"/>
            <a:ext cx="4670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URL: </a:t>
            </a:r>
            <a:r>
              <a:rPr lang="en-GB" sz="2600" dirty="0">
                <a:hlinkClick r:id="rId3"/>
              </a:rPr>
              <a:t>https://npeu.openclinica.io</a:t>
            </a:r>
            <a:endParaRPr lang="en-GB" sz="2600" dirty="0"/>
          </a:p>
          <a:p>
            <a:endParaRPr lang="en-GB" sz="2600" dirty="0"/>
          </a:p>
          <a:p>
            <a:r>
              <a:rPr lang="en-GB" sz="2600" dirty="0"/>
              <a:t>An invitation email will be sent to you, which will include your log-in credentials</a:t>
            </a:r>
          </a:p>
        </p:txBody>
      </p:sp>
    </p:spTree>
    <p:extLst>
      <p:ext uri="{BB962C8B-B14F-4D97-AF65-F5344CB8AC3E}">
        <p14:creationId xmlns:p14="http://schemas.microsoft.com/office/powerpoint/2010/main" val="106625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36545" y="2341184"/>
            <a:ext cx="45623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The </a:t>
            </a:r>
            <a:r>
              <a:rPr lang="en-GB" sz="2600" b="1" dirty="0"/>
              <a:t>Participant Matrix</a:t>
            </a:r>
            <a:r>
              <a:rPr lang="en-GB" sz="2600" dirty="0"/>
              <a:t> is a table with event information for all participants recruited at your site.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This is where you can view, enter and edit data for participants and their events in the study.</a:t>
            </a:r>
          </a:p>
        </p:txBody>
      </p:sp>
    </p:spTree>
    <p:extLst>
      <p:ext uri="{BB962C8B-B14F-4D97-AF65-F5344CB8AC3E}">
        <p14:creationId xmlns:p14="http://schemas.microsoft.com/office/powerpoint/2010/main" val="143590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Matrix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0820" y="1777730"/>
            <a:ext cx="513470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Each row represents a participant. The first column contains the study Participant ID also known as the </a:t>
            </a:r>
            <a:r>
              <a:rPr lang="en-GB" sz="2600" b="1" dirty="0"/>
              <a:t>study number</a:t>
            </a:r>
            <a:r>
              <a:rPr lang="en-GB" sz="26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All of the subsequent columns contain the study events for the data collection points in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dirty="0"/>
              <a:t>As you can see here, the study events are, Randomisation, Follow-up and Adverse Events. </a:t>
            </a:r>
          </a:p>
        </p:txBody>
      </p:sp>
    </p:spTree>
    <p:extLst>
      <p:ext uri="{BB962C8B-B14F-4D97-AF65-F5344CB8AC3E}">
        <p14:creationId xmlns:p14="http://schemas.microsoft.com/office/powerpoint/2010/main" val="3830383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Filtering the participant matrix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E960F78-571E-4F3D-89A2-1C888F5E1C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151" y="1625160"/>
            <a:ext cx="5198626" cy="4579938"/>
          </a:xfrm>
        </p:spPr>
      </p:pic>
      <p:sp>
        <p:nvSpPr>
          <p:cNvPr id="3" name="Oval 2"/>
          <p:cNvSpPr/>
          <p:nvPr/>
        </p:nvSpPr>
        <p:spPr>
          <a:xfrm>
            <a:off x="1311964" y="2151201"/>
            <a:ext cx="879991" cy="293825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330325" y="3068744"/>
            <a:ext cx="441619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Filter the participant matrix using the grey box under the study </a:t>
            </a:r>
            <a:r>
              <a:rPr lang="en-GB" sz="2600" b="1" dirty="0"/>
              <a:t>Participant ID</a:t>
            </a:r>
            <a:r>
              <a:rPr lang="en-GB" sz="2600" dirty="0"/>
              <a:t> or in the text box in the top left corner </a:t>
            </a:r>
          </a:p>
        </p:txBody>
      </p:sp>
      <p:sp>
        <p:nvSpPr>
          <p:cNvPr id="6" name="Oval 5"/>
          <p:cNvSpPr/>
          <p:nvPr/>
        </p:nvSpPr>
        <p:spPr>
          <a:xfrm>
            <a:off x="1892144" y="2621764"/>
            <a:ext cx="539988" cy="236114"/>
          </a:xfrm>
          <a:prstGeom prst="ellipse">
            <a:avLst/>
          </a:prstGeom>
          <a:solidFill>
            <a:schemeClr val="bg1">
              <a:lumMod val="85000"/>
              <a:alpha val="60000"/>
            </a:schemeClr>
          </a:solidFill>
          <a:ln>
            <a:solidFill>
              <a:srgbClr val="9E3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6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FCFB4-5898-40FE-BF87-683AC4BDF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Participant’s Record</a:t>
            </a:r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2750B037-FA8A-4FFC-95C0-184064E54E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1431"/>
            <a:ext cx="5742011" cy="4579938"/>
          </a:xfrm>
        </p:spPr>
      </p:pic>
      <p:grpSp>
        <p:nvGrpSpPr>
          <p:cNvPr id="6" name="Group 5"/>
          <p:cNvGrpSpPr/>
          <p:nvPr/>
        </p:nvGrpSpPr>
        <p:grpSpPr>
          <a:xfrm>
            <a:off x="6957341" y="2662274"/>
            <a:ext cx="4839286" cy="2893100"/>
            <a:chOff x="6822831" y="3305907"/>
            <a:chExt cx="4839286" cy="2893100"/>
          </a:xfrm>
        </p:grpSpPr>
        <p:sp>
          <p:nvSpPr>
            <p:cNvPr id="4" name="TextBox 3"/>
            <p:cNvSpPr txBox="1"/>
            <p:nvPr/>
          </p:nvSpPr>
          <p:spPr>
            <a:xfrm>
              <a:off x="6822831" y="3305907"/>
              <a:ext cx="4839286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Click the View button        to open the participant’s record page.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GB" sz="2600" dirty="0"/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GB" sz="2600" dirty="0"/>
                <a:t>Here you will see a list of CRFs that have been completed or are scheduled for a participant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21251" y="3305907"/>
              <a:ext cx="602200" cy="5575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7881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entry statuses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3D40781-3598-4434-9B4C-BAD39204A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92" y="1777730"/>
            <a:ext cx="5198626" cy="4579938"/>
          </a:xfr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00997" y="6034503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943678" y="2621149"/>
            <a:ext cx="4610933" cy="2893100"/>
            <a:chOff x="6943678" y="2388124"/>
            <a:chExt cx="4610933" cy="2893100"/>
          </a:xfrm>
        </p:grpSpPr>
        <p:sp>
          <p:nvSpPr>
            <p:cNvPr id="5" name="Rectangle 4"/>
            <p:cNvSpPr/>
            <p:nvPr/>
          </p:nvSpPr>
          <p:spPr>
            <a:xfrm>
              <a:off x="7444774" y="2388124"/>
              <a:ext cx="4109837" cy="28931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600" dirty="0"/>
                <a:t>Data entry completed</a:t>
              </a:r>
            </a:p>
            <a:p>
              <a:endParaRPr lang="en-GB" sz="2600" dirty="0"/>
            </a:p>
            <a:p>
              <a:r>
                <a:rPr lang="en-GB" sz="2600" dirty="0"/>
                <a:t>Data entry started but not marked as complete</a:t>
              </a:r>
            </a:p>
            <a:p>
              <a:endParaRPr lang="en-GB" sz="2600" dirty="0"/>
            </a:p>
            <a:p>
              <a:r>
                <a:rPr lang="en-GB" sz="2600" dirty="0"/>
                <a:t>Scheduled event, events where data are expected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59945" y="2480652"/>
              <a:ext cx="484829" cy="4535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43678" y="4528100"/>
              <a:ext cx="490487" cy="41384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0529" y="3427772"/>
              <a:ext cx="503661" cy="4407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544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09B6D2-EE26-4003-AC07-3F78FA9B962C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137f62fc-0309-469d-96f8-244e1f51aa13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5D612CE-5491-438A-ADD6-F377D5A441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D5102-6E43-4B21-8687-6A1964089A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</TotalTime>
  <Words>972</Words>
  <Application>Microsoft Office PowerPoint</Application>
  <PresentationFormat>Widescreen</PresentationFormat>
  <Paragraphs>115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 Randomised Evaluation of COVID-19 Therapy: the RECOVERY trial</vt:lpstr>
      <vt:lpstr>What is OpenClinica?</vt:lpstr>
      <vt:lpstr>Definitions</vt:lpstr>
      <vt:lpstr>Log-in page</vt:lpstr>
      <vt:lpstr>Participant Matrix</vt:lpstr>
      <vt:lpstr>Participant Matrix</vt:lpstr>
      <vt:lpstr>Filtering the participant matrix</vt:lpstr>
      <vt:lpstr>Participant’s Record</vt:lpstr>
      <vt:lpstr>Data entry statuses</vt:lpstr>
      <vt:lpstr>Identifying the participant</vt:lpstr>
      <vt:lpstr>Entering data</vt:lpstr>
      <vt:lpstr>Entering data</vt:lpstr>
      <vt:lpstr>Entering data</vt:lpstr>
      <vt:lpstr>Warning messages</vt:lpstr>
      <vt:lpstr>Question 1</vt:lpstr>
      <vt:lpstr>Convalescent Plasma</vt:lpstr>
      <vt:lpstr>Question 2</vt:lpstr>
      <vt:lpstr>Question 3</vt:lpstr>
      <vt:lpstr>Question 4</vt:lpstr>
      <vt:lpstr>Question 5</vt:lpstr>
      <vt:lpstr>Complete data entry</vt:lpstr>
      <vt:lpstr>Error message</vt:lpstr>
      <vt:lpstr>Resolving an error</vt:lpstr>
      <vt:lpstr>Adding a query</vt:lpstr>
      <vt:lpstr>Administrative editing</vt:lpstr>
      <vt:lpstr>Reason for change</vt:lpstr>
      <vt:lpstr>View data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barbara Farrell</cp:lastModifiedBy>
  <cp:revision>101</cp:revision>
  <cp:lastPrinted>2020-03-18T19:42:16Z</cp:lastPrinted>
  <dcterms:created xsi:type="dcterms:W3CDTF">2020-03-14T13:47:38Z</dcterms:created>
  <dcterms:modified xsi:type="dcterms:W3CDTF">2020-06-11T13:10:31Z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