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352" r:id="rId5"/>
    <p:sldId id="372" r:id="rId6"/>
    <p:sldId id="370" r:id="rId7"/>
    <p:sldId id="368" r:id="rId8"/>
    <p:sldId id="369" r:id="rId9"/>
    <p:sldId id="362" r:id="rId10"/>
    <p:sldId id="357" r:id="rId11"/>
    <p:sldId id="363" r:id="rId12"/>
    <p:sldId id="358" r:id="rId13"/>
    <p:sldId id="359" r:id="rId14"/>
    <p:sldId id="360" r:id="rId15"/>
    <p:sldId id="364" r:id="rId16"/>
    <p:sldId id="365" r:id="rId17"/>
    <p:sldId id="366" r:id="rId18"/>
    <p:sldId id="374" r:id="rId19"/>
    <p:sldId id="373" r:id="rId20"/>
    <p:sldId id="331" r:id="rId21"/>
  </p:sldIdLst>
  <p:sldSz cx="12192000" cy="6858000"/>
  <p:notesSz cx="6881813" cy="9661525"/>
  <p:embeddedFontLst>
    <p:embeddedFont>
      <p:font typeface="Calibri" panose="020F0502020204030204" pitchFamily="34" charset="0"/>
      <p:regular r:id="rId22"/>
      <p:bold r:id="rId23"/>
      <p:italic r:id="rId24"/>
      <p:boldItalic r:id="rId25"/>
    </p:embeddedFont>
  </p:embeddedFont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Gillesen" initials="AG" lastIdx="1" clrIdx="0">
    <p:extLst>
      <p:ext uri="{19B8F6BF-5375-455C-9EA6-DF929625EA0E}">
        <p15:presenceInfo xmlns:p15="http://schemas.microsoft.com/office/powerpoint/2012/main" userId="Annelies Gille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39" autoAdjust="0"/>
    <p:restoredTop sz="94660"/>
  </p:normalViewPr>
  <p:slideViewPr>
    <p:cSldViewPr snapToGrid="0">
      <p:cViewPr varScale="1">
        <p:scale>
          <a:sx n="118" d="100"/>
          <a:sy n="118" d="100"/>
        </p:scale>
        <p:origin x="48" y="20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22"/>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21/02/2024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228"/>
          <a:stretch/>
        </p:blipFill>
        <p:spPr>
          <a:xfrm>
            <a:off x="8610600" y="301160"/>
            <a:ext cx="2880360" cy="690306"/>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svg"/></Relationships>
</file>

<file path=ppt/slides/_rels/slide5.xml.rels><?xml version="1.0" encoding="UTF-8" standalone="yes"?>
<Relationships xmlns="http://schemas.openxmlformats.org/package/2006/relationships"><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mc/articles/PMC4904189/" TargetMode="External"/><Relationship Id="rId2" Type="http://schemas.openxmlformats.org/officeDocument/2006/relationships/hyperlink" Target="https://www.ncbi.nlm.nih.gov/pmc/articles/PMC663775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90947"/>
            <a:ext cx="9144000" cy="1008743"/>
          </a:xfrm>
        </p:spPr>
        <p:txBody>
          <a:bodyPr>
            <a:normAutofit/>
          </a:bodyPr>
          <a:lstStyle/>
          <a:p>
            <a:r>
              <a:rPr lang="en-GB" b="1" dirty="0" smtClean="0">
                <a:solidFill>
                  <a:srgbClr val="9E3159"/>
                </a:solidFill>
                <a:latin typeface="+mn-lt"/>
              </a:rPr>
              <a:t>The </a:t>
            </a:r>
            <a:r>
              <a:rPr lang="en-GB" b="1" dirty="0">
                <a:solidFill>
                  <a:srgbClr val="9E3159"/>
                </a:solidFill>
                <a:latin typeface="+mn-lt"/>
              </a:rPr>
              <a:t>RECOVERY trial</a:t>
            </a:r>
          </a:p>
        </p:txBody>
      </p:sp>
      <p:sp>
        <p:nvSpPr>
          <p:cNvPr id="3" name="Subtitle 2"/>
          <p:cNvSpPr>
            <a:spLocks noGrp="1"/>
          </p:cNvSpPr>
          <p:nvPr>
            <p:ph type="subTitle" idx="1"/>
          </p:nvPr>
        </p:nvSpPr>
        <p:spPr>
          <a:xfrm>
            <a:off x="1524000" y="4354580"/>
            <a:ext cx="9144000" cy="1655762"/>
          </a:xfrm>
        </p:spPr>
        <p:txBody>
          <a:bodyPr>
            <a:normAutofit/>
          </a:bodyPr>
          <a:lstStyle/>
          <a:p>
            <a:r>
              <a:rPr lang="en-GB" sz="3200" b="1" dirty="0" smtClean="0"/>
              <a:t>EU Influenza </a:t>
            </a:r>
            <a:r>
              <a:rPr lang="en-GB" sz="3200" b="1" dirty="0" smtClean="0"/>
              <a:t>Treatment Training</a:t>
            </a:r>
          </a:p>
          <a:p>
            <a:endParaRPr lang="en-GB" sz="2800" b="1" dirty="0"/>
          </a:p>
          <a:p>
            <a:r>
              <a:rPr lang="en-GB" sz="2000" b="1" dirty="0" smtClean="0">
                <a:solidFill>
                  <a:schemeClr val="bg1">
                    <a:lumMod val="50000"/>
                  </a:schemeClr>
                </a:solidFill>
              </a:rPr>
              <a:t>V1.0 2024-01-24</a:t>
            </a:r>
            <a:endParaRPr lang="en-GB" sz="2000" b="1" dirty="0">
              <a:solidFill>
                <a:schemeClr val="bg1">
                  <a:lumMod val="50000"/>
                </a:schemeClr>
              </a:solidFill>
            </a:endParaRPr>
          </a:p>
          <a:p>
            <a:endParaRPr lang="en-GB" b="1" dirty="0"/>
          </a:p>
        </p:txBody>
      </p:sp>
    </p:spTree>
    <p:extLst>
      <p:ext uri="{BB962C8B-B14F-4D97-AF65-F5344CB8AC3E}">
        <p14:creationId xmlns:p14="http://schemas.microsoft.com/office/powerpoint/2010/main" val="2985020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596885"/>
            <a:ext cx="7357060" cy="2546851"/>
          </a:xfrm>
        </p:spPr>
        <p:txBody>
          <a:bodyPr>
            <a:noAutofit/>
          </a:bodyPr>
          <a:lstStyle/>
          <a:p>
            <a:r>
              <a:rPr lang="en-GB" sz="2400" dirty="0" smtClean="0"/>
              <a:t>Patients with </a:t>
            </a:r>
            <a:r>
              <a:rPr lang="en-GB" sz="2400" dirty="0"/>
              <a:t>recent or planned use of an NAI for </a:t>
            </a:r>
            <a:r>
              <a:rPr lang="en-GB" sz="2400" dirty="0" smtClean="0"/>
              <a:t>the current </a:t>
            </a:r>
            <a:r>
              <a:rPr lang="en-GB" sz="2400" dirty="0"/>
              <a:t>infection </a:t>
            </a:r>
            <a:r>
              <a:rPr lang="en-GB" sz="2400" dirty="0" smtClean="0"/>
              <a:t>are ineligible (oseltamivir </a:t>
            </a:r>
            <a:r>
              <a:rPr lang="en-GB" sz="2400" dirty="0"/>
              <a:t>or zanamivir</a:t>
            </a:r>
            <a:r>
              <a:rPr lang="en-GB" sz="2400" dirty="0" smtClean="0"/>
              <a:t>)</a:t>
            </a:r>
          </a:p>
          <a:p>
            <a:pPr marL="0" indent="0">
              <a:buNone/>
            </a:pPr>
            <a:endParaRPr lang="en-GB" sz="2400" dirty="0" smtClean="0"/>
          </a:p>
          <a:p>
            <a:r>
              <a:rPr lang="en-GB" sz="2400" dirty="0" smtClean="0"/>
              <a:t>Patients treated for bacterial co-infection are eligible if the clinical team think influenza may be contributing to the lung disease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6" name="Content Placeholder 2"/>
          <p:cNvSpPr txBox="1">
            <a:spLocks/>
          </p:cNvSpPr>
          <p:nvPr/>
        </p:nvSpPr>
        <p:spPr>
          <a:xfrm>
            <a:off x="353731" y="4247497"/>
            <a:ext cx="11000069" cy="1688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t>Pregnant </a:t>
            </a:r>
            <a:r>
              <a:rPr lang="en-GB" sz="2400" dirty="0"/>
              <a:t>&amp; breastfeeding women are eligible (see </a:t>
            </a:r>
            <a:r>
              <a:rPr lang="en-GB" sz="2400" dirty="0" smtClean="0"/>
              <a:t>protocol appendix 4 for procedure)</a:t>
            </a:r>
          </a:p>
          <a:p>
            <a:endParaRPr lang="en-GB" sz="2400" dirty="0"/>
          </a:p>
          <a:p>
            <a:r>
              <a:rPr lang="en-GB" sz="2400" dirty="0" smtClean="0"/>
              <a:t>Can be used in patients with liver &amp; renal </a:t>
            </a:r>
            <a:r>
              <a:rPr lang="en-GB" sz="2400" dirty="0" smtClean="0"/>
              <a:t>failure</a:t>
            </a:r>
            <a:endParaRPr lang="en-GB" sz="2400" dirty="0"/>
          </a:p>
        </p:txBody>
      </p:sp>
      <p:sp>
        <p:nvSpPr>
          <p:cNvPr id="7" name="Title 1"/>
          <p:cNvSpPr>
            <a:spLocks noGrp="1"/>
          </p:cNvSpPr>
          <p:nvPr>
            <p:ph type="title"/>
          </p:nvPr>
        </p:nvSpPr>
        <p:spPr>
          <a:xfrm>
            <a:off x="446328" y="29794"/>
            <a:ext cx="10515600" cy="1325563"/>
          </a:xfrm>
        </p:spPr>
        <p:txBody>
          <a:bodyPr>
            <a:normAutofit/>
          </a:bodyPr>
          <a:lstStyle/>
          <a:p>
            <a:r>
              <a:rPr lang="en-GB" sz="3200" dirty="0"/>
              <a:t>Oseltamivir (Tamiflu</a:t>
            </a:r>
            <a:r>
              <a:rPr lang="en-GB" sz="3200" dirty="0" smtClean="0"/>
              <a:t>)</a:t>
            </a:r>
            <a:br>
              <a:rPr lang="en-GB" sz="3200" dirty="0" smtClean="0"/>
            </a:br>
            <a:r>
              <a:rPr lang="en-GB" sz="3200" dirty="0" smtClean="0"/>
              <a:t>Eligibility</a:t>
            </a:r>
            <a:endParaRPr lang="en-GB" sz="3200" dirty="0"/>
          </a:p>
        </p:txBody>
      </p:sp>
    </p:spTree>
    <p:extLst>
      <p:ext uri="{BB962C8B-B14F-4D97-AF65-F5344CB8AC3E}">
        <p14:creationId xmlns:p14="http://schemas.microsoft.com/office/powerpoint/2010/main" val="157420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28" y="29794"/>
            <a:ext cx="10515600" cy="1325563"/>
          </a:xfrm>
        </p:spPr>
        <p:txBody>
          <a:bodyPr>
            <a:normAutofit/>
          </a:bodyPr>
          <a:lstStyle/>
          <a:p>
            <a:r>
              <a:rPr lang="en-GB" sz="3200" dirty="0"/>
              <a:t>Oseltamivir (Tamiflu</a:t>
            </a:r>
            <a:r>
              <a:rPr lang="en-GB" sz="3200" dirty="0" smtClean="0"/>
              <a:t>)</a:t>
            </a:r>
            <a:br>
              <a:rPr lang="en-GB" sz="3200" dirty="0" smtClean="0"/>
            </a:br>
            <a:r>
              <a:rPr lang="en-GB" sz="3200" dirty="0" smtClean="0"/>
              <a:t>Dosing and side effects</a:t>
            </a:r>
            <a:endParaRPr lang="en-GB" sz="3200" dirty="0"/>
          </a:p>
        </p:txBody>
      </p:sp>
      <p:sp>
        <p:nvSpPr>
          <p:cNvPr id="3" name="Content Placeholder 2"/>
          <p:cNvSpPr>
            <a:spLocks noGrp="1"/>
          </p:cNvSpPr>
          <p:nvPr>
            <p:ph idx="1"/>
          </p:nvPr>
        </p:nvSpPr>
        <p:spPr>
          <a:xfrm>
            <a:off x="446327" y="1450823"/>
            <a:ext cx="7108821" cy="4580078"/>
          </a:xfrm>
        </p:spPr>
        <p:txBody>
          <a:bodyPr>
            <a:noAutofit/>
          </a:bodyPr>
          <a:lstStyle/>
          <a:p>
            <a:r>
              <a:rPr lang="en-GB" sz="2400" dirty="0"/>
              <a:t>Oral or nasogastric only (no iv route)</a:t>
            </a:r>
          </a:p>
          <a:p>
            <a:endParaRPr lang="en-GB" sz="800" dirty="0"/>
          </a:p>
          <a:p>
            <a:r>
              <a:rPr lang="en-GB" sz="2400" dirty="0"/>
              <a:t>Treat for 5 days (10 days if immunocompromised) to be completed at home if </a:t>
            </a:r>
            <a:r>
              <a:rPr lang="en-GB" sz="2400" dirty="0" smtClean="0"/>
              <a:t>discharged</a:t>
            </a:r>
          </a:p>
          <a:p>
            <a:endParaRPr lang="en-GB" sz="800" b="1" i="1" dirty="0"/>
          </a:p>
          <a:p>
            <a:r>
              <a:rPr lang="en-GB" sz="2400" dirty="0"/>
              <a:t>Dose: </a:t>
            </a:r>
            <a:r>
              <a:rPr lang="en-GB" sz="2400" b="1" dirty="0"/>
              <a:t>75mg twice daily </a:t>
            </a:r>
            <a:r>
              <a:rPr lang="en-GB" sz="2400" dirty="0"/>
              <a:t>with normal renal function</a:t>
            </a:r>
          </a:p>
          <a:p>
            <a:pPr lvl="1"/>
            <a:r>
              <a:rPr lang="en-GB" sz="2000" dirty="0"/>
              <a:t>75mg once daily if eGFR 10-29ml/min</a:t>
            </a:r>
          </a:p>
          <a:p>
            <a:pPr lvl="1"/>
            <a:r>
              <a:rPr lang="en-GB" sz="2000" dirty="0"/>
              <a:t>75mg as a single dose if eGFR &lt;10ml/min (or on dialysis/haemofiltration)</a:t>
            </a:r>
          </a:p>
          <a:p>
            <a:pPr lvl="1"/>
            <a:r>
              <a:rPr lang="en-GB" sz="2000" dirty="0"/>
              <a:t>Adjustment needed if weight &lt;</a:t>
            </a:r>
            <a:r>
              <a:rPr lang="en-GB" sz="2000" dirty="0" smtClean="0"/>
              <a:t>40kg (see protocol</a:t>
            </a:r>
            <a:r>
              <a:rPr lang="en-GB" sz="2000" dirty="0" smtClean="0"/>
              <a:t>)</a:t>
            </a:r>
          </a:p>
          <a:p>
            <a:pPr lvl="1"/>
            <a:r>
              <a:rPr lang="en-GB" sz="2000" dirty="0"/>
              <a:t>N</a:t>
            </a:r>
            <a:r>
              <a:rPr lang="en-GB" sz="2000" dirty="0" smtClean="0"/>
              <a:t>ote renal </a:t>
            </a:r>
            <a:r>
              <a:rPr lang="en-GB" sz="2000" dirty="0"/>
              <a:t>dose adjustment in RECOVERY differs from </a:t>
            </a:r>
            <a:r>
              <a:rPr lang="en-GB" sz="2000" dirty="0" smtClean="0"/>
              <a:t>SmPC</a:t>
            </a: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5" name="Content Placeholder 2"/>
          <p:cNvSpPr txBox="1">
            <a:spLocks/>
          </p:cNvSpPr>
          <p:nvPr/>
        </p:nvSpPr>
        <p:spPr>
          <a:xfrm>
            <a:off x="446327" y="5066928"/>
            <a:ext cx="9934289" cy="1791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smtClean="0"/>
          </a:p>
          <a:p>
            <a:r>
              <a:rPr lang="en-GB" sz="2400" dirty="0" smtClean="0"/>
              <a:t>No significant drug interactions known</a:t>
            </a:r>
          </a:p>
          <a:p>
            <a:r>
              <a:rPr lang="en-GB" sz="2400" dirty="0" smtClean="0"/>
              <a:t>Commonest side effects are headache, nausea and vomiting (&lt;10</a:t>
            </a:r>
            <a:r>
              <a:rPr lang="en-GB" sz="2400" dirty="0" smtClean="0"/>
              <a:t>%), serious hypersensitivity reactions have </a:t>
            </a:r>
            <a:r>
              <a:rPr lang="en-GB" sz="2400" dirty="0"/>
              <a:t>been </a:t>
            </a:r>
            <a:r>
              <a:rPr lang="en-GB" sz="2400" dirty="0" smtClean="0"/>
              <a:t>rarely reported</a:t>
            </a:r>
            <a:endParaRPr lang="en-GB" sz="2400" dirty="0" smtClean="0"/>
          </a:p>
          <a:p>
            <a:endParaRPr lang="en-GB" sz="2400" i="1" dirty="0"/>
          </a:p>
        </p:txBody>
      </p:sp>
    </p:spTree>
    <p:extLst>
      <p:ext uri="{BB962C8B-B14F-4D97-AF65-F5344CB8AC3E}">
        <p14:creationId xmlns:p14="http://schemas.microsoft.com/office/powerpoint/2010/main" val="1934093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en-GB" dirty="0" smtClean="0"/>
              <a:t>CORTICOSTEROIDS FOR INFLUENZA</a:t>
            </a:r>
            <a:endParaRPr lang="en-GB" dirty="0"/>
          </a:p>
        </p:txBody>
      </p:sp>
    </p:spTree>
    <p:extLst>
      <p:ext uri="{BB962C8B-B14F-4D97-AF65-F5344CB8AC3E}">
        <p14:creationId xmlns:p14="http://schemas.microsoft.com/office/powerpoint/2010/main" val="2044417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43" y="0"/>
            <a:ext cx="7565967" cy="1325563"/>
          </a:xfrm>
        </p:spPr>
        <p:txBody>
          <a:bodyPr>
            <a:normAutofit/>
          </a:bodyPr>
          <a:lstStyle/>
          <a:p>
            <a:r>
              <a:rPr lang="en-GB" sz="3200" dirty="0" smtClean="0"/>
              <a:t>Corticosteroids for </a:t>
            </a:r>
            <a:r>
              <a:rPr lang="en-GB" sz="3200" dirty="0" smtClean="0"/>
              <a:t>influenza</a:t>
            </a:r>
            <a:br>
              <a:rPr lang="en-GB" sz="3200" dirty="0" smtClean="0"/>
            </a:br>
            <a:r>
              <a:rPr lang="en-GB" sz="3200" dirty="0" smtClean="0"/>
              <a:t>Background</a:t>
            </a:r>
            <a:endParaRPr lang="en-GB" sz="3200" dirty="0"/>
          </a:p>
        </p:txBody>
      </p:sp>
      <p:sp>
        <p:nvSpPr>
          <p:cNvPr id="3" name="Content Placeholder 2"/>
          <p:cNvSpPr>
            <a:spLocks noGrp="1"/>
          </p:cNvSpPr>
          <p:nvPr>
            <p:ph idx="1"/>
          </p:nvPr>
        </p:nvSpPr>
        <p:spPr>
          <a:xfrm>
            <a:off x="504202" y="1596885"/>
            <a:ext cx="7702250" cy="4580078"/>
          </a:xfrm>
        </p:spPr>
        <p:txBody>
          <a:bodyPr>
            <a:normAutofit/>
          </a:bodyPr>
          <a:lstStyle/>
          <a:p>
            <a:r>
              <a:rPr lang="en-GB" sz="2400" dirty="0"/>
              <a:t>Corticosteroids are standard treatment for patients with COVID-19 pneumonia, reducing risk of death by ~1/5 in patients on oxygen</a:t>
            </a:r>
          </a:p>
          <a:p>
            <a:endParaRPr lang="en-GB" sz="2400" dirty="0"/>
          </a:p>
          <a:p>
            <a:r>
              <a:rPr lang="en-GB" sz="2400" dirty="0"/>
              <a:t>Previously proposed as a treatment for influenza pneumonia </a:t>
            </a:r>
            <a:r>
              <a:rPr lang="en-GB" sz="2400" dirty="0" smtClean="0"/>
              <a:t>but </a:t>
            </a:r>
            <a:r>
              <a:rPr lang="en-GB" sz="2400" dirty="0"/>
              <a:t>never been properly tested in hospitalised patients</a:t>
            </a:r>
          </a:p>
          <a:p>
            <a:endParaRPr lang="en-GB" sz="2400" dirty="0"/>
          </a:p>
          <a:p>
            <a:r>
              <a:rPr lang="en-GB" sz="2400" dirty="0"/>
              <a:t>Reducing immune-mediated lung damage may improve survival in severe flu as it does in COVID-19</a:t>
            </a:r>
          </a:p>
          <a:p>
            <a:endParaRPr lang="en-GB" sz="2400" dirty="0"/>
          </a:p>
        </p:txBody>
      </p:sp>
      <p:pic>
        <p:nvPicPr>
          <p:cNvPr id="2050"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596885"/>
            <a:ext cx="7551778" cy="4580078"/>
          </a:xfrm>
        </p:spPr>
        <p:txBody>
          <a:bodyPr>
            <a:normAutofit/>
          </a:bodyPr>
          <a:lstStyle/>
          <a:p>
            <a:r>
              <a:rPr lang="en-GB" sz="2400" dirty="0"/>
              <a:t>Open to patients with </a:t>
            </a:r>
            <a:r>
              <a:rPr lang="en-GB" sz="2400" dirty="0" smtClean="0"/>
              <a:t>influenza pneumonia</a:t>
            </a:r>
            <a:r>
              <a:rPr lang="en-GB" sz="2400" dirty="0"/>
              <a:t> </a:t>
            </a:r>
            <a:r>
              <a:rPr lang="en-GB" sz="2400" b="1" i="1" dirty="0" smtClean="0"/>
              <a:t>plus </a:t>
            </a:r>
            <a:r>
              <a:rPr lang="en-GB" sz="2400" b="1" i="1" dirty="0"/>
              <a:t>hypoxia</a:t>
            </a:r>
            <a:r>
              <a:rPr lang="en-GB" sz="2400" b="1" dirty="0"/>
              <a:t> </a:t>
            </a:r>
            <a:r>
              <a:rPr lang="en-GB" sz="2400" dirty="0"/>
              <a:t>(supplemental oxygen or SpO2 &lt;92% on air</a:t>
            </a:r>
            <a:r>
              <a:rPr lang="en-GB" sz="2400" dirty="0" smtClean="0"/>
              <a:t>)</a:t>
            </a:r>
            <a:endParaRPr lang="en-GB" sz="2400" dirty="0"/>
          </a:p>
          <a:p>
            <a:r>
              <a:rPr lang="en-GB" sz="2400" dirty="0"/>
              <a:t>Contraindicated if </a:t>
            </a:r>
            <a:r>
              <a:rPr lang="en-GB" sz="2400" dirty="0" smtClean="0"/>
              <a:t>current </a:t>
            </a:r>
            <a:r>
              <a:rPr lang="en-GB" sz="2400" dirty="0"/>
              <a:t>or planned use of systemic corticosteroids, or if coinfected with SARS-CoV-2</a:t>
            </a:r>
          </a:p>
          <a:p>
            <a:endParaRPr lang="en-GB" sz="2400" dirty="0"/>
          </a:p>
          <a:p>
            <a:r>
              <a:rPr lang="en-GB" sz="2400" dirty="0" smtClean="0"/>
              <a:t>Pregnant &amp; </a:t>
            </a:r>
            <a:r>
              <a:rPr lang="en-GB" sz="2400" dirty="0"/>
              <a:t>breastfeeding </a:t>
            </a:r>
            <a:r>
              <a:rPr lang="en-GB" sz="2400" dirty="0" smtClean="0"/>
              <a:t>women eligible (</a:t>
            </a:r>
            <a:r>
              <a:rPr lang="en-GB" sz="2400" dirty="0"/>
              <a:t>but </a:t>
            </a:r>
            <a:r>
              <a:rPr lang="en-GB" sz="2400" dirty="0" smtClean="0"/>
              <a:t>use prednisolone/hydrocortisone instead of dexamethasone – see protocol) </a:t>
            </a:r>
            <a:endParaRPr lang="en-GB" sz="2400" dirty="0"/>
          </a:p>
          <a:p>
            <a:r>
              <a:rPr lang="en-GB" sz="2400" dirty="0"/>
              <a:t>P</a:t>
            </a:r>
            <a:r>
              <a:rPr lang="en-GB" sz="2400" dirty="0" smtClean="0"/>
              <a:t>atients </a:t>
            </a:r>
            <a:r>
              <a:rPr lang="en-GB" sz="2400" dirty="0"/>
              <a:t>with liver or renal </a:t>
            </a:r>
            <a:r>
              <a:rPr lang="en-GB" sz="2400" dirty="0" smtClean="0"/>
              <a:t>failure are eligible</a:t>
            </a:r>
            <a:endParaRPr lang="en-GB" sz="2400" dirty="0"/>
          </a:p>
          <a:p>
            <a:endParaRPr lang="en-GB"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19007" y="5058092"/>
            <a:ext cx="11301975" cy="1375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smtClean="0"/>
          </a:p>
          <a:p>
            <a:r>
              <a:rPr lang="en-GB" sz="2400" dirty="0" smtClean="0"/>
              <a:t>If, after randomisation, corticosteroids become indicated in a patient allocated usual care they should be given (this should only happen because of a change in clinical condition)</a:t>
            </a:r>
          </a:p>
          <a:p>
            <a:endParaRPr lang="en-GB" sz="2400" dirty="0"/>
          </a:p>
        </p:txBody>
      </p:sp>
      <p:sp>
        <p:nvSpPr>
          <p:cNvPr id="7"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200" dirty="0" smtClean="0"/>
              <a:t>Corticosteroids for </a:t>
            </a:r>
            <a:r>
              <a:rPr lang="en-GB" sz="3200" dirty="0" smtClean="0"/>
              <a:t>influenza</a:t>
            </a:r>
          </a:p>
          <a:p>
            <a:r>
              <a:rPr lang="en-GB" sz="3200" dirty="0" smtClean="0"/>
              <a:t>Eligibility</a:t>
            </a:r>
            <a:endParaRPr lang="en-GB" sz="3200" dirty="0"/>
          </a:p>
        </p:txBody>
      </p:sp>
    </p:spTree>
    <p:extLst>
      <p:ext uri="{BB962C8B-B14F-4D97-AF65-F5344CB8AC3E}">
        <p14:creationId xmlns:p14="http://schemas.microsoft.com/office/powerpoint/2010/main" val="2966428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76" y="1482585"/>
            <a:ext cx="8177676" cy="4580078"/>
          </a:xfrm>
        </p:spPr>
        <p:txBody>
          <a:bodyPr>
            <a:noAutofit/>
          </a:bodyPr>
          <a:lstStyle/>
          <a:p>
            <a:r>
              <a:rPr lang="en-GB" sz="2200" dirty="0" smtClean="0"/>
              <a:t>Dexamethasone </a:t>
            </a:r>
            <a:r>
              <a:rPr lang="en-GB" sz="2200" dirty="0"/>
              <a:t>6mg once daily, </a:t>
            </a:r>
            <a:r>
              <a:rPr lang="en-GB" sz="2200" dirty="0" smtClean="0"/>
              <a:t>oral/nasogastric </a:t>
            </a:r>
            <a:r>
              <a:rPr lang="en-GB" sz="2200" dirty="0"/>
              <a:t>or iv </a:t>
            </a:r>
          </a:p>
          <a:p>
            <a:r>
              <a:rPr lang="en-GB" sz="2200" dirty="0"/>
              <a:t>Treat for 10 days or until discharged, whichever is </a:t>
            </a:r>
            <a:r>
              <a:rPr lang="en-GB" sz="2200" dirty="0" smtClean="0"/>
              <a:t>sooner</a:t>
            </a:r>
          </a:p>
          <a:p>
            <a:r>
              <a:rPr lang="en-GB" sz="2200" dirty="0" smtClean="0"/>
              <a:t>No baseline or follow-up samples</a:t>
            </a:r>
            <a:endParaRPr lang="en-GB" sz="2200" dirty="0"/>
          </a:p>
          <a:p>
            <a:pPr marL="0" indent="0">
              <a:buNone/>
            </a:pPr>
            <a:endParaRPr lang="en-GB" sz="1000" dirty="0"/>
          </a:p>
          <a:p>
            <a:r>
              <a:rPr lang="en-GB" sz="2200" dirty="0" smtClean="0"/>
              <a:t>Important </a:t>
            </a:r>
            <a:r>
              <a:rPr lang="en-GB" sz="2200" dirty="0"/>
              <a:t>side effects of corticosteroids should be </a:t>
            </a:r>
            <a:r>
              <a:rPr lang="en-GB" sz="2200" dirty="0" smtClean="0"/>
              <a:t>considered and anticipated as </a:t>
            </a:r>
            <a:r>
              <a:rPr lang="en-GB" sz="2200" dirty="0"/>
              <a:t>in normal </a:t>
            </a:r>
            <a:r>
              <a:rPr lang="en-GB" sz="2200" dirty="0" smtClean="0"/>
              <a:t>practice, e.g.</a:t>
            </a:r>
          </a:p>
          <a:p>
            <a:pPr lvl="1"/>
            <a:r>
              <a:rPr lang="en-GB" sz="2200" dirty="0" smtClean="0"/>
              <a:t>Risk of hyperglycaemia (consider need for increased monitoring)</a:t>
            </a:r>
          </a:p>
          <a:p>
            <a:pPr lvl="1"/>
            <a:r>
              <a:rPr lang="en-GB" sz="2200" dirty="0" smtClean="0"/>
              <a:t>Peptic ulceration (consider need for gastroprotection if high risk)</a:t>
            </a:r>
          </a:p>
          <a:p>
            <a:pPr lvl="1"/>
            <a:r>
              <a:rPr lang="en-GB" sz="2200" dirty="0" smtClean="0"/>
              <a:t>Infection (especially if other reasons for immunosuppression)</a:t>
            </a:r>
          </a:p>
          <a:p>
            <a:pPr lvl="1"/>
            <a:r>
              <a:rPr lang="en-GB" sz="2200" dirty="0" smtClean="0"/>
              <a:t>Psychiatric reactions</a:t>
            </a:r>
          </a:p>
          <a:p>
            <a:pPr lvl="1"/>
            <a:r>
              <a:rPr lang="en-GB" sz="2200" dirty="0" smtClean="0"/>
              <a:t>Fluid retention</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3224" y="4797124"/>
            <a:ext cx="11898775" cy="151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dirty="0" smtClean="0"/>
          </a:p>
          <a:p>
            <a:endParaRPr lang="en-GB" sz="2400" i="1" dirty="0"/>
          </a:p>
        </p:txBody>
      </p:sp>
      <p:sp>
        <p:nvSpPr>
          <p:cNvPr id="8" name="Content Placeholder 2"/>
          <p:cNvSpPr txBox="1">
            <a:spLocks/>
          </p:cNvSpPr>
          <p:nvPr/>
        </p:nvSpPr>
        <p:spPr>
          <a:xfrm>
            <a:off x="63500" y="5524895"/>
            <a:ext cx="11760200" cy="1289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200" dirty="0" smtClean="0"/>
              <a:t>Risk of adrenal insufficiency with sudden withdrawal in some patients, e.g. significant previous corticosteroid use, or other reasons for adrenal insufficiency (consider gradual withdrawal following normal practice)</a:t>
            </a:r>
          </a:p>
          <a:p>
            <a:pPr lvl="1"/>
            <a:endParaRPr lang="en-GB" sz="2000" dirty="0"/>
          </a:p>
        </p:txBody>
      </p:sp>
      <p:sp>
        <p:nvSpPr>
          <p:cNvPr id="9"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200" dirty="0" smtClean="0"/>
              <a:t>Corticosteroids for </a:t>
            </a:r>
            <a:r>
              <a:rPr lang="en-GB" sz="3200" dirty="0" smtClean="0"/>
              <a:t>influenza</a:t>
            </a:r>
          </a:p>
          <a:p>
            <a:r>
              <a:rPr lang="en-GB" sz="3200" dirty="0" smtClean="0"/>
              <a:t>Dosing and side effects</a:t>
            </a:r>
            <a:endParaRPr lang="en-GB" sz="3200" dirty="0"/>
          </a:p>
        </p:txBody>
      </p:sp>
    </p:spTree>
    <p:extLst>
      <p:ext uri="{BB962C8B-B14F-4D97-AF65-F5344CB8AC3E}">
        <p14:creationId xmlns:p14="http://schemas.microsoft.com/office/powerpoint/2010/main" val="17033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120" y="1755523"/>
            <a:ext cx="7505480" cy="4580078"/>
          </a:xfrm>
        </p:spPr>
        <p:txBody>
          <a:bodyPr>
            <a:noAutofit/>
          </a:bodyPr>
          <a:lstStyle/>
          <a:p>
            <a:r>
              <a:rPr lang="en-GB" sz="2200" dirty="0"/>
              <a:t>Dexamethasone is a CYP3A4 substrate, so </a:t>
            </a:r>
            <a:r>
              <a:rPr lang="en-GB" sz="2200" dirty="0" smtClean="0"/>
              <a:t>there is a risk of increased exposure and </a:t>
            </a:r>
            <a:r>
              <a:rPr lang="en-GB" sz="2200" dirty="0"/>
              <a:t>side effects </a:t>
            </a:r>
            <a:r>
              <a:rPr lang="en-GB" sz="2200" dirty="0" smtClean="0"/>
              <a:t>if given alongside </a:t>
            </a:r>
            <a:r>
              <a:rPr lang="en-GB" sz="2200" dirty="0"/>
              <a:t>potent CYP3A4 </a:t>
            </a:r>
            <a:r>
              <a:rPr lang="en-GB" sz="2200" dirty="0" smtClean="0"/>
              <a:t>inhibitors, </a:t>
            </a:r>
            <a:r>
              <a:rPr lang="en-GB" sz="2200" dirty="0"/>
              <a:t>e.g. </a:t>
            </a:r>
            <a:endParaRPr lang="en-GB" sz="2200" dirty="0" smtClean="0"/>
          </a:p>
          <a:p>
            <a:pPr lvl="1"/>
            <a:r>
              <a:rPr lang="en-GB" sz="2200" dirty="0"/>
              <a:t>C</a:t>
            </a:r>
            <a:r>
              <a:rPr lang="en-GB" sz="2200" dirty="0" smtClean="0"/>
              <a:t>larithromycin/erythromycin </a:t>
            </a:r>
            <a:r>
              <a:rPr lang="en-GB" sz="2200" dirty="0"/>
              <a:t>(</a:t>
            </a:r>
            <a:r>
              <a:rPr lang="en-GB" sz="2200" u="sng" dirty="0"/>
              <a:t>but not </a:t>
            </a:r>
            <a:r>
              <a:rPr lang="en-GB" sz="2200" u="sng" dirty="0" smtClean="0"/>
              <a:t>azithromycin</a:t>
            </a:r>
            <a:r>
              <a:rPr lang="en-GB" sz="2200" dirty="0" smtClean="0"/>
              <a:t>)</a:t>
            </a:r>
          </a:p>
          <a:p>
            <a:pPr lvl="1"/>
            <a:r>
              <a:rPr lang="en-GB" sz="2200" dirty="0" smtClean="0"/>
              <a:t>Ritonavir/cobicistat</a:t>
            </a:r>
          </a:p>
          <a:p>
            <a:pPr lvl="1"/>
            <a:r>
              <a:rPr lang="en-GB" sz="2200" dirty="0"/>
              <a:t>A</a:t>
            </a:r>
            <a:r>
              <a:rPr lang="en-GB" sz="2200" dirty="0" smtClean="0"/>
              <a:t>zole </a:t>
            </a:r>
            <a:r>
              <a:rPr lang="en-GB" sz="2200" dirty="0"/>
              <a:t>antifungals </a:t>
            </a:r>
          </a:p>
          <a:p>
            <a:endParaRPr lang="en-GB"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93225" y="3747224"/>
            <a:ext cx="10730375" cy="185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r>
              <a:rPr lang="en-GB" sz="2200" dirty="0"/>
              <a:t>Consider whether </a:t>
            </a:r>
            <a:r>
              <a:rPr lang="en-GB" sz="2200" dirty="0" smtClean="0"/>
              <a:t>a </a:t>
            </a:r>
            <a:r>
              <a:rPr lang="en-GB" sz="2200" dirty="0"/>
              <a:t>potent CYP3A4 </a:t>
            </a:r>
            <a:r>
              <a:rPr lang="en-GB" sz="2200" dirty="0" smtClean="0"/>
              <a:t>inhibitor could </a:t>
            </a:r>
            <a:r>
              <a:rPr lang="en-GB" sz="2200" dirty="0"/>
              <a:t>safely be </a:t>
            </a:r>
            <a:r>
              <a:rPr lang="en-GB" sz="2200" dirty="0" smtClean="0"/>
              <a:t>suspended/replaced</a:t>
            </a:r>
            <a:r>
              <a:rPr lang="en-GB" sz="2200" dirty="0"/>
              <a:t>, or if increased monitoring for steroid side effects is </a:t>
            </a:r>
            <a:r>
              <a:rPr lang="en-GB" sz="2200" dirty="0" smtClean="0"/>
              <a:t>needed</a:t>
            </a:r>
          </a:p>
          <a:p>
            <a:endParaRPr lang="en-GB" sz="2200" dirty="0"/>
          </a:p>
          <a:p>
            <a:r>
              <a:rPr lang="en-GB" sz="2200" dirty="0" smtClean="0"/>
              <a:t>If potent CYP3A4 inhibitor cannot be avoided then it may not be appropriate to enrol the patient in the corticosteroid comparison, but this is not prohibited by the protocol, as management should be based on an assessment of individual risks/benefits</a:t>
            </a:r>
          </a:p>
          <a:p>
            <a:endParaRPr lang="en-GB" sz="2400" dirty="0" smtClean="0"/>
          </a:p>
          <a:p>
            <a:endParaRPr lang="en-GB" sz="2400" dirty="0"/>
          </a:p>
        </p:txBody>
      </p:sp>
      <p:sp>
        <p:nvSpPr>
          <p:cNvPr id="6" name="Title 1"/>
          <p:cNvSpPr>
            <a:spLocks noGrp="1"/>
          </p:cNvSpPr>
          <p:nvPr>
            <p:ph type="title"/>
          </p:nvPr>
        </p:nvSpPr>
        <p:spPr>
          <a:xfrm>
            <a:off x="572343" y="0"/>
            <a:ext cx="7565967" cy="1325563"/>
          </a:xfrm>
        </p:spPr>
        <p:txBody>
          <a:bodyPr>
            <a:normAutofit/>
          </a:bodyPr>
          <a:lstStyle/>
          <a:p>
            <a:r>
              <a:rPr lang="en-GB" sz="3200" dirty="0" smtClean="0"/>
              <a:t>Corticosteroids for </a:t>
            </a:r>
            <a:r>
              <a:rPr lang="en-GB" sz="3200" dirty="0" smtClean="0"/>
              <a:t>influenza</a:t>
            </a:r>
            <a:br>
              <a:rPr lang="en-GB" sz="3200" dirty="0" smtClean="0"/>
            </a:br>
            <a:r>
              <a:rPr lang="en-GB" sz="3200" dirty="0" smtClean="0"/>
              <a:t>Potential interactions</a:t>
            </a:r>
            <a:endParaRPr lang="en-GB" sz="3200" dirty="0"/>
          </a:p>
        </p:txBody>
      </p:sp>
    </p:spTree>
    <p:extLst>
      <p:ext uri="{BB962C8B-B14F-4D97-AF65-F5344CB8AC3E}">
        <p14:creationId xmlns:p14="http://schemas.microsoft.com/office/powerpoint/2010/main" val="163947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B38-4503-6E45-9E3F-977751B9EDC6}"/>
              </a:ext>
            </a:extLst>
          </p:cNvPr>
          <p:cNvSpPr>
            <a:spLocks noGrp="1"/>
          </p:cNvSpPr>
          <p:nvPr>
            <p:ph type="title"/>
          </p:nvPr>
        </p:nvSpPr>
        <p:spPr>
          <a:xfrm>
            <a:off x="504202" y="56169"/>
            <a:ext cx="10515600" cy="1325563"/>
          </a:xfrm>
        </p:spPr>
        <p:txBody>
          <a:bodyPr>
            <a:normAutofit/>
          </a:bodyPr>
          <a:lstStyle/>
          <a:p>
            <a:r>
              <a:rPr lang="en-US" sz="3200" dirty="0"/>
              <a:t>Summary - Influenza Treatments </a:t>
            </a:r>
          </a:p>
        </p:txBody>
      </p:sp>
      <p:sp>
        <p:nvSpPr>
          <p:cNvPr id="3" name="Content Placeholder 2">
            <a:extLst>
              <a:ext uri="{FF2B5EF4-FFF2-40B4-BE49-F238E27FC236}">
                <a16:creationId xmlns:a16="http://schemas.microsoft.com/office/drawing/2014/main" id="{BC0DC997-BAB2-E147-9D89-FE2082913C22}"/>
              </a:ext>
            </a:extLst>
          </p:cNvPr>
          <p:cNvSpPr>
            <a:spLocks noGrp="1"/>
          </p:cNvSpPr>
          <p:nvPr>
            <p:ph idx="1"/>
          </p:nvPr>
        </p:nvSpPr>
        <p:spPr>
          <a:xfrm>
            <a:off x="504202" y="1596885"/>
            <a:ext cx="10375833" cy="4580078"/>
          </a:xfrm>
        </p:spPr>
        <p:txBody>
          <a:bodyPr>
            <a:normAutofit/>
          </a:bodyPr>
          <a:lstStyle/>
          <a:p>
            <a:r>
              <a:rPr lang="en-US" sz="2400" dirty="0" smtClean="0"/>
              <a:t>Influenza kills hundreds of thousands of people per year, and an influenza pandemic could be a hundred-fold worse</a:t>
            </a:r>
            <a:endParaRPr lang="en-US" sz="2400" dirty="0"/>
          </a:p>
          <a:p>
            <a:pPr marL="0" indent="0">
              <a:buNone/>
            </a:pPr>
            <a:endParaRPr lang="en-US" sz="2400" dirty="0"/>
          </a:p>
          <a:p>
            <a:r>
              <a:rPr lang="en-US" sz="2400" dirty="0"/>
              <a:t>Unlike </a:t>
            </a:r>
            <a:r>
              <a:rPr lang="en-US" sz="2400" dirty="0" smtClean="0"/>
              <a:t>COVID-19</a:t>
            </a:r>
            <a:r>
              <a:rPr lang="en-US" sz="2400" dirty="0"/>
              <a:t>, no promising flu treatments have been properly assessed in randomised trials of hospitalised </a:t>
            </a:r>
            <a:r>
              <a:rPr lang="en-US" sz="2400" dirty="0" smtClean="0"/>
              <a:t>patients</a:t>
            </a:r>
          </a:p>
          <a:p>
            <a:endParaRPr lang="en-US" sz="2400" dirty="0"/>
          </a:p>
          <a:p>
            <a:r>
              <a:rPr lang="en-US" sz="2400" dirty="0" smtClean="0"/>
              <a:t>Thank you for joining us to improve the treatment of influenza!</a:t>
            </a:r>
            <a:endParaRPr lang="en-US" sz="2400" dirty="0"/>
          </a:p>
        </p:txBody>
      </p:sp>
    </p:spTree>
    <p:extLst>
      <p:ext uri="{BB962C8B-B14F-4D97-AF65-F5344CB8AC3E}">
        <p14:creationId xmlns:p14="http://schemas.microsoft.com/office/powerpoint/2010/main" val="1605732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682" y="0"/>
            <a:ext cx="10515600" cy="1325563"/>
          </a:xfrm>
        </p:spPr>
        <p:txBody>
          <a:bodyPr>
            <a:normAutofit/>
          </a:bodyPr>
          <a:lstStyle/>
          <a:p>
            <a:r>
              <a:rPr lang="en-GB" sz="4000" dirty="0" smtClean="0"/>
              <a:t>Influenza</a:t>
            </a:r>
            <a:r>
              <a:rPr lang="en-GB" sz="4000" dirty="0"/>
              <a:t> </a:t>
            </a:r>
            <a:r>
              <a:rPr lang="en-GB" sz="4000" dirty="0" smtClean="0"/>
              <a:t>Background</a:t>
            </a:r>
            <a:r>
              <a:rPr lang="en-GB" sz="4000" dirty="0" smtClean="0"/>
              <a:t> </a:t>
            </a:r>
            <a:endParaRPr lang="en-GB" sz="4000" dirty="0"/>
          </a:p>
        </p:txBody>
      </p:sp>
      <p:sp>
        <p:nvSpPr>
          <p:cNvPr id="6" name="Content Placeholder 5"/>
          <p:cNvSpPr>
            <a:spLocks noGrp="1"/>
          </p:cNvSpPr>
          <p:nvPr>
            <p:ph idx="1"/>
          </p:nvPr>
        </p:nvSpPr>
        <p:spPr>
          <a:xfrm>
            <a:off x="169896" y="1473319"/>
            <a:ext cx="8257411" cy="4753862"/>
          </a:xfrm>
        </p:spPr>
        <p:txBody>
          <a:bodyPr>
            <a:normAutofit lnSpcReduction="10000"/>
          </a:bodyPr>
          <a:lstStyle/>
          <a:p>
            <a:r>
              <a:rPr lang="en-GB" sz="2400" dirty="0" smtClean="0"/>
              <a:t>Seasonal influenza kills ~400,000 people/year worldwide (one third aged under 65)</a:t>
            </a:r>
          </a:p>
          <a:p>
            <a:endParaRPr lang="en-GB" sz="2400" dirty="0"/>
          </a:p>
          <a:p>
            <a:r>
              <a:rPr lang="en-GB" sz="2400" dirty="0" smtClean="0"/>
              <a:t>An influenza pandemic has the potential to kill tens of millions</a:t>
            </a:r>
          </a:p>
          <a:p>
            <a:endParaRPr lang="en-GB" sz="2400" dirty="0" smtClean="0"/>
          </a:p>
          <a:p>
            <a:r>
              <a:rPr lang="en-GB" sz="2400" dirty="0" smtClean="0"/>
              <a:t>RECOVERY &amp; other trials quickly identified life-saving treatments for COVID-19 by randomising thousands of patients</a:t>
            </a:r>
          </a:p>
          <a:p>
            <a:endParaRPr lang="en-GB" sz="2400" dirty="0"/>
          </a:p>
          <a:p>
            <a:r>
              <a:rPr lang="en-GB" sz="2400" dirty="0" smtClean="0"/>
              <a:t>Many other promising treatments were found to be ineffective</a:t>
            </a:r>
          </a:p>
          <a:p>
            <a:pPr marL="0" indent="0">
              <a:buNone/>
            </a:pPr>
            <a:endParaRPr lang="en-GB" sz="2400" dirty="0" smtClean="0"/>
          </a:p>
          <a:p>
            <a:r>
              <a:rPr lang="en-GB" sz="2400" dirty="0" smtClean="0"/>
              <a:t>Unlike COVID-19, we do not have good (i.e. randomised) evidence to guide influenza treatment</a:t>
            </a:r>
          </a:p>
          <a:p>
            <a:endParaRPr lang="en-GB" sz="2400" dirty="0"/>
          </a:p>
          <a:p>
            <a:endParaRPr lang="en-GB" sz="2400" dirty="0"/>
          </a:p>
        </p:txBody>
      </p:sp>
      <p:pic>
        <p:nvPicPr>
          <p:cNvPr id="4" name="Picture 3" descr="A picture containing cake, decorated, colorful, several&#10;&#10;Description automatically generated">
            <a:extLst>
              <a:ext uri="{FF2B5EF4-FFF2-40B4-BE49-F238E27FC236}">
                <a16:creationId xmlns:a16="http://schemas.microsoft.com/office/drawing/2014/main" id="{D8E2B7A5-8C49-E44E-9A1F-DFF167467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622" y="1939785"/>
            <a:ext cx="3898870" cy="3835985"/>
          </a:xfrm>
          <a:prstGeom prst="rect">
            <a:avLst/>
          </a:prstGeom>
        </p:spPr>
      </p:pic>
    </p:spTree>
    <p:extLst>
      <p:ext uri="{BB962C8B-B14F-4D97-AF65-F5344CB8AC3E}">
        <p14:creationId xmlns:p14="http://schemas.microsoft.com/office/powerpoint/2010/main" val="566886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en-GB" sz="3600" dirty="0" smtClean="0"/>
              <a:t>RECOVERY Eligibility</a:t>
            </a:r>
            <a:endParaRPr lang="en-GB" sz="3600" dirty="0"/>
          </a:p>
        </p:txBody>
      </p:sp>
      <p:sp>
        <p:nvSpPr>
          <p:cNvPr id="6" name="Content Placeholder 5"/>
          <p:cNvSpPr>
            <a:spLocks noGrp="1"/>
          </p:cNvSpPr>
          <p:nvPr>
            <p:ph idx="1"/>
          </p:nvPr>
        </p:nvSpPr>
        <p:spPr>
          <a:xfrm>
            <a:off x="51289" y="1429757"/>
            <a:ext cx="12089421" cy="4786662"/>
          </a:xfrm>
        </p:spPr>
        <p:txBody>
          <a:bodyPr>
            <a:noAutofit/>
          </a:bodyPr>
          <a:lstStyle/>
          <a:p>
            <a:pPr marL="514350" indent="-514350">
              <a:buFont typeface="+mj-lt"/>
              <a:buAutoNum type="arabicPeriod"/>
            </a:pPr>
            <a:r>
              <a:rPr lang="en-GB" sz="2400" dirty="0"/>
              <a:t>Hospitalised patients aged </a:t>
            </a:r>
            <a:r>
              <a:rPr lang="en-GB" sz="2400" dirty="0" smtClean="0"/>
              <a:t>≥18 years</a:t>
            </a:r>
            <a:endParaRPr lang="en-GB" sz="800" dirty="0" smtClean="0"/>
          </a:p>
          <a:p>
            <a:pPr marL="514350" indent="-514350">
              <a:spcBef>
                <a:spcPts val="1800"/>
              </a:spcBef>
              <a:buFont typeface="+mj-lt"/>
              <a:buAutoNum type="arabicPeriod"/>
            </a:pPr>
            <a:r>
              <a:rPr lang="en-GB" sz="2400" dirty="0"/>
              <a:t>P</a:t>
            </a:r>
            <a:r>
              <a:rPr lang="en-GB" sz="2400" dirty="0" smtClean="0"/>
              <a:t>neumonia syndrome, e.g.</a:t>
            </a:r>
          </a:p>
          <a:p>
            <a:pPr marL="914400" lvl="1" indent="-457200">
              <a:buFont typeface="+mj-lt"/>
              <a:buAutoNum type="alphaLcPeriod"/>
            </a:pPr>
            <a:r>
              <a:rPr lang="en-GB" sz="2000" dirty="0" smtClean="0"/>
              <a:t>Typical symptoms of a new respiratory tract infection (cough, shortness of breath, fever, etc); and</a:t>
            </a:r>
          </a:p>
          <a:p>
            <a:pPr marL="914400" lvl="1" indent="-457200">
              <a:buFont typeface="+mj-lt"/>
              <a:buAutoNum type="alphaLcPeriod"/>
            </a:pPr>
            <a:r>
              <a:rPr lang="en-GB" sz="2000" dirty="0"/>
              <a:t>O</a:t>
            </a:r>
            <a:r>
              <a:rPr lang="en-GB" sz="2000" dirty="0" smtClean="0"/>
              <a:t>bjective </a:t>
            </a:r>
            <a:r>
              <a:rPr lang="en-GB" sz="2000" dirty="0"/>
              <a:t>evidence of acute lung disease (e.g</a:t>
            </a:r>
            <a:r>
              <a:rPr lang="en-GB" sz="2000" dirty="0" smtClean="0"/>
              <a:t>. X-ray/CT/US changes, </a:t>
            </a:r>
            <a:r>
              <a:rPr lang="en-GB" sz="2000" dirty="0"/>
              <a:t>hypoxia, or </a:t>
            </a:r>
            <a:r>
              <a:rPr lang="en-GB" sz="2000" dirty="0" smtClean="0"/>
              <a:t>clinical exam); and</a:t>
            </a:r>
            <a:endParaRPr lang="en-GB" sz="2000" dirty="0"/>
          </a:p>
          <a:p>
            <a:pPr marL="914400" lvl="1" indent="-457200">
              <a:buFont typeface="+mj-lt"/>
              <a:buAutoNum type="alphaLcPeriod"/>
            </a:pPr>
            <a:r>
              <a:rPr lang="en-GB" sz="2000" dirty="0"/>
              <a:t>A</a:t>
            </a:r>
            <a:r>
              <a:rPr lang="en-GB" sz="2000" dirty="0" smtClean="0"/>
              <a:t>lternative causes considered unlikely or excluded (e.g. heart failure)</a:t>
            </a:r>
          </a:p>
          <a:p>
            <a:pPr marL="457200" lvl="1" indent="0">
              <a:buNone/>
            </a:pPr>
            <a:r>
              <a:rPr lang="en-GB" sz="2000" i="1" dirty="0"/>
              <a:t>However, the diagnosis </a:t>
            </a:r>
            <a:r>
              <a:rPr lang="en-GB" sz="2000" i="1" dirty="0" smtClean="0"/>
              <a:t>is </a:t>
            </a:r>
            <a:r>
              <a:rPr lang="en-GB" sz="2000" i="1" dirty="0"/>
              <a:t>a clinical </a:t>
            </a:r>
            <a:r>
              <a:rPr lang="en-GB" sz="2000" i="1" dirty="0" smtClean="0"/>
              <a:t>one in </a:t>
            </a:r>
            <a:r>
              <a:rPr lang="en-GB" sz="2000" i="1" dirty="0"/>
              <a:t>the opinion of the managing doctor (</a:t>
            </a:r>
            <a:r>
              <a:rPr lang="en-GB" sz="2000" i="1" dirty="0" smtClean="0"/>
              <a:t>these criteria </a:t>
            </a:r>
            <a:r>
              <a:rPr lang="en-GB" sz="2000" i="1" dirty="0"/>
              <a:t>are </a:t>
            </a:r>
            <a:r>
              <a:rPr lang="en-GB" sz="2000" i="1" dirty="0" smtClean="0"/>
              <a:t>a </a:t>
            </a:r>
            <a:r>
              <a:rPr lang="en-GB" sz="2000" i="1" dirty="0"/>
              <a:t>guide</a:t>
            </a:r>
            <a:r>
              <a:rPr lang="en-GB" sz="2000" i="1" dirty="0" smtClean="0"/>
              <a:t>)</a:t>
            </a:r>
            <a:endParaRPr lang="en-GB" sz="800" i="1" dirty="0" smtClean="0"/>
          </a:p>
          <a:p>
            <a:pPr marL="514350" indent="-514350">
              <a:spcBef>
                <a:spcPts val="1800"/>
              </a:spcBef>
              <a:buFont typeface="+mj-lt"/>
              <a:buAutoNum type="arabicPeriod"/>
            </a:pPr>
            <a:r>
              <a:rPr lang="en-GB" sz="2400" dirty="0" smtClean="0"/>
              <a:t>One </a:t>
            </a:r>
            <a:r>
              <a:rPr lang="en-GB" sz="2400" dirty="0"/>
              <a:t>of the following </a:t>
            </a:r>
            <a:r>
              <a:rPr lang="en-GB" sz="2400" dirty="0" smtClean="0"/>
              <a:t>diagnoses:</a:t>
            </a:r>
          </a:p>
          <a:p>
            <a:pPr marL="914400" lvl="1" indent="-457200">
              <a:buFont typeface="+mj-lt"/>
              <a:buAutoNum type="alphaLcPeriod"/>
            </a:pPr>
            <a:r>
              <a:rPr lang="en-GB" sz="2000" dirty="0">
                <a:solidFill>
                  <a:schemeClr val="bg1">
                    <a:lumMod val="75000"/>
                  </a:schemeClr>
                </a:solidFill>
              </a:rPr>
              <a:t>Confirmed SARS-CoV-2 </a:t>
            </a:r>
            <a:r>
              <a:rPr lang="en-GB" sz="2000" dirty="0" smtClean="0">
                <a:solidFill>
                  <a:schemeClr val="bg1">
                    <a:lumMod val="75000"/>
                  </a:schemeClr>
                </a:solidFill>
              </a:rPr>
              <a:t>infection (COVID-19 comparisons not open in EU)</a:t>
            </a:r>
          </a:p>
          <a:p>
            <a:pPr marL="914400" lvl="1" indent="-457200">
              <a:buFont typeface="+mj-lt"/>
              <a:buAutoNum type="alphaLcPeriod"/>
            </a:pPr>
            <a:r>
              <a:rPr lang="en-GB" sz="2000" b="1" dirty="0" smtClean="0"/>
              <a:t>Confirmed </a:t>
            </a:r>
            <a:r>
              <a:rPr lang="en-GB" sz="2000" b="1" dirty="0"/>
              <a:t>influenza A or B </a:t>
            </a:r>
            <a:r>
              <a:rPr lang="en-GB" sz="2000" b="1" dirty="0" smtClean="0"/>
              <a:t>infection  </a:t>
            </a:r>
          </a:p>
          <a:p>
            <a:pPr marL="914400" lvl="1" indent="-457200">
              <a:buFont typeface="+mj-lt"/>
              <a:buAutoNum type="alphaLcPeriod"/>
            </a:pPr>
            <a:r>
              <a:rPr lang="en-GB" sz="2000" dirty="0" smtClean="0">
                <a:solidFill>
                  <a:schemeClr val="bg1">
                    <a:lumMod val="75000"/>
                  </a:schemeClr>
                </a:solidFill>
              </a:rPr>
              <a:t>Community-acquired </a:t>
            </a:r>
            <a:r>
              <a:rPr lang="en-GB" sz="2000" dirty="0">
                <a:solidFill>
                  <a:schemeClr val="bg1">
                    <a:lumMod val="75000"/>
                  </a:schemeClr>
                </a:solidFill>
              </a:rPr>
              <a:t>pneumonia with planned </a:t>
            </a:r>
            <a:r>
              <a:rPr lang="en-GB" sz="2000" dirty="0" smtClean="0">
                <a:solidFill>
                  <a:schemeClr val="bg1">
                    <a:lumMod val="75000"/>
                  </a:schemeClr>
                </a:solidFill>
              </a:rPr>
              <a:t>antibiotics (without suspected COVID-19/flu/PCP/TB)</a:t>
            </a:r>
            <a:endParaRPr lang="en-GB" sz="800" dirty="0" smtClean="0">
              <a:solidFill>
                <a:schemeClr val="bg1">
                  <a:lumMod val="75000"/>
                </a:schemeClr>
              </a:solidFill>
            </a:endParaRPr>
          </a:p>
          <a:p>
            <a:pPr marL="457200" indent="-457200">
              <a:spcBef>
                <a:spcPts val="1800"/>
              </a:spcBef>
              <a:buFont typeface="+mj-lt"/>
              <a:buAutoNum type="arabicPeriod"/>
            </a:pPr>
            <a:r>
              <a:rPr lang="en-GB" sz="2400" dirty="0" smtClean="0"/>
              <a:t>No medical history that might put the patient at risk if they were to participate</a:t>
            </a:r>
            <a:endParaRPr lang="en-GB" sz="800" dirty="0" smtClean="0"/>
          </a:p>
          <a:p>
            <a:pPr marL="457200" indent="-457200">
              <a:spcBef>
                <a:spcPts val="1800"/>
              </a:spcBef>
              <a:buFont typeface="+mj-lt"/>
              <a:buAutoNum type="arabicPeriod"/>
            </a:pPr>
            <a:r>
              <a:rPr lang="en-GB" sz="2400" dirty="0" smtClean="0"/>
              <a:t>Attending </a:t>
            </a:r>
            <a:r>
              <a:rPr lang="en-GB" sz="2400" dirty="0"/>
              <a:t>clinician </a:t>
            </a:r>
            <a:r>
              <a:rPr lang="en-GB" sz="2400" dirty="0" smtClean="0"/>
              <a:t>does not believe a specific trial treatment is indicated or contra-indicated</a:t>
            </a:r>
            <a:endParaRPr lang="en-GB" sz="2400" dirty="0"/>
          </a:p>
        </p:txBody>
      </p:sp>
    </p:spTree>
    <p:extLst>
      <p:ext uri="{BB962C8B-B14F-4D97-AF65-F5344CB8AC3E}">
        <p14:creationId xmlns:p14="http://schemas.microsoft.com/office/powerpoint/2010/main" val="2702034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84053" y="15990"/>
            <a:ext cx="8096250" cy="1325563"/>
          </a:xfrm>
        </p:spPr>
        <p:txBody>
          <a:bodyPr>
            <a:normAutofit/>
          </a:bodyPr>
          <a:lstStyle/>
          <a:p>
            <a:r>
              <a:rPr lang="en-GB" sz="3200" dirty="0" smtClean="0"/>
              <a:t>RECOVERY design: Core Protocol V27.0 (includes non-EU comparisons)</a:t>
            </a:r>
            <a:endParaRPr lang="en-GB" sz="3200"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sz="2000" b="1" dirty="0" smtClean="0"/>
              <a:t>HOSPITALISED PATIENTS WITH PNEUMONIA</a:t>
            </a:r>
            <a:endParaRPr lang="en-GB" sz="2000" b="1" dirty="0"/>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b="1" dirty="0" smtClean="0"/>
              <a:t>ANALYSIS</a:t>
            </a:r>
            <a:endParaRPr lang="en-GB"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t>R</a:t>
            </a:r>
            <a:endParaRPr lang="en-GB"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en-US" b="1" dirty="0"/>
              <a:t>Patients with </a:t>
            </a:r>
            <a:r>
              <a:rPr lang="en-US" b="1" dirty="0" smtClean="0"/>
              <a:t>confirmed SARS-CoV-2 (NOT OPEN IN EU)</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High dose dexamethasone</a:t>
              </a:r>
              <a:endParaRPr lang="en-GB" sz="1200" b="1" dirty="0">
                <a:solidFill>
                  <a:schemeClr val="bg1"/>
                </a:solidFill>
              </a:endParaRP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Usual care (standard dose corticosteroids)</a:t>
              </a:r>
              <a:endParaRPr lang="en-GB" sz="1200" b="1" dirty="0">
                <a:solidFill>
                  <a:schemeClr val="bg1"/>
                </a:solidFill>
              </a:endParaRP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en-GB" sz="1600" b="1" i="1" dirty="0"/>
                <a:t>or</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en-GB" sz="1400" b="1" dirty="0" smtClean="0"/>
                <a:t>COVID-19 high dose corticosteroid comparison (patients on NIV or IMV)</a:t>
              </a:r>
              <a:endParaRPr lang="en-GB" sz="1400" b="1" dirty="0"/>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Dexamethasone</a:t>
              </a:r>
              <a:endParaRPr lang="en-GB" sz="1200" b="1" dirty="0">
                <a:solidFill>
                  <a:schemeClr val="bg1"/>
                </a:solidFill>
              </a:endParaRP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en-GB" sz="1600" b="1" i="1" dirty="0"/>
                <a:t>or</a:t>
              </a:r>
              <a:endParaRPr lang="en-GB"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en-GB" sz="1400" b="1" dirty="0" smtClean="0"/>
                <a:t>Influenza corticosteroid comparison (patients with hypoxia)</a:t>
              </a:r>
              <a:endParaRPr lang="en-GB" sz="1400" b="1" dirty="0"/>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baloxavir</a:t>
              </a:r>
              <a:endParaRPr lang="en-GB" sz="1200" b="1" dirty="0">
                <a:solidFill>
                  <a:schemeClr val="bg1"/>
                </a:solidFill>
              </a:endParaRP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en-GB" sz="1600" b="1" i="1" dirty="0"/>
                <a:t>or</a:t>
              </a:r>
              <a:endParaRPr lang="en-GB"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84619"/>
              <a:ext cx="2651732" cy="584775"/>
            </a:xfrm>
            <a:prstGeom prst="rect">
              <a:avLst/>
            </a:prstGeom>
            <a:noFill/>
          </p:spPr>
          <p:txBody>
            <a:bodyPr wrap="square" rtlCol="0">
              <a:spAutoFit/>
            </a:bodyPr>
            <a:lstStyle/>
            <a:p>
              <a:r>
                <a:rPr lang="en-GB" sz="1600" b="1" dirty="0" smtClean="0"/>
                <a:t>Baloxavir comparison</a:t>
              </a:r>
            </a:p>
            <a:p>
              <a:r>
                <a:rPr lang="en-GB" sz="1600" b="1" dirty="0" smtClean="0"/>
                <a:t>NOT CURRENTLY OPEN IN EU</a:t>
              </a:r>
              <a:endParaRPr lang="en-GB"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oseltamivir</a:t>
              </a:r>
              <a:endParaRPr lang="en-GB" sz="1200" b="1" dirty="0">
                <a:solidFill>
                  <a:schemeClr val="bg1"/>
                </a:solidFill>
              </a:endParaRP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en-GB" sz="1600" b="1" i="1" dirty="0"/>
                <a:t>or</a:t>
              </a:r>
              <a:endParaRPr lang="en-GB"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en-GB" sz="1600" b="1" dirty="0" smtClean="0"/>
                <a:t>Oseltamivir comparison</a:t>
              </a:r>
              <a:endParaRPr lang="en-GB"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en-US" b="1" dirty="0"/>
              <a:t>Patients with confirmed </a:t>
            </a:r>
            <a:r>
              <a:rPr lang="en-US" b="1" dirty="0" smtClean="0"/>
              <a:t>INFLUENZA</a:t>
            </a:r>
            <a:endParaRPr lang="en-US" b="1" dirty="0"/>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Sotrovimab</a:t>
                </a:r>
                <a:endParaRPr lang="en-GB"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sotrovimab</a:t>
                </a:r>
                <a:endParaRPr lang="en-GB" sz="1200" b="1" dirty="0">
                  <a:solidFill>
                    <a:schemeClr val="bg1"/>
                  </a:solidFill>
                </a:endParaRP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J</a:t>
                </a:r>
                <a:endParaRPr lang="en-GB" b="1" dirty="0"/>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en-GB" sz="1600" b="1" i="1" dirty="0"/>
                  <a:t>or</a:t>
                </a:r>
                <a:endParaRPr lang="en-GB"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en-GB" sz="1600" b="1" dirty="0" smtClean="0"/>
                  <a:t>Sotrovimab comparison</a:t>
                </a:r>
                <a:endParaRPr lang="en-GB"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algn="ctr"/>
            <a:r>
              <a:rPr lang="en-US" sz="1600" b="1" dirty="0"/>
              <a:t>Patients with </a:t>
            </a:r>
            <a:r>
              <a:rPr lang="en-US" sz="1600" b="1" dirty="0" smtClean="0"/>
              <a:t>CAP (without suspected SARS-CoV-2/influenza/PCP/TB)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D</a:t>
                </a:r>
                <a:r>
                  <a:rPr lang="en-GB" sz="1200" b="1" dirty="0" smtClean="0">
                    <a:solidFill>
                      <a:schemeClr val="bg1"/>
                    </a:solidFill>
                  </a:rPr>
                  <a:t>examethasone</a:t>
                </a:r>
                <a:endParaRPr lang="en-GB"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en-GB" sz="1600" b="1" i="1" dirty="0"/>
                  <a:t>or</a:t>
                </a:r>
                <a:endParaRPr lang="en-GB"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en-GB" sz="1400" b="1" dirty="0" smtClean="0"/>
                  <a:t>Community-acquired pneumonia (CAP) corticosteroid comparison</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523220"/>
          </a:xfrm>
          <a:prstGeom prst="rect">
            <a:avLst/>
          </a:prstGeom>
          <a:noFill/>
        </p:spPr>
        <p:txBody>
          <a:bodyPr wrap="square" rtlCol="0">
            <a:spAutoFit/>
          </a:bodyPr>
          <a:lstStyle/>
          <a:p>
            <a:r>
              <a:rPr lang="en-GB" sz="1400" b="1" dirty="0" smtClean="0"/>
              <a:t>Baseline data collected, suitability determined</a:t>
            </a:r>
          </a:p>
          <a:p>
            <a:r>
              <a:rPr lang="en-GB" sz="1400" b="1" dirty="0" smtClean="0"/>
              <a:t>1:1 randomisation in each suitable comparison</a:t>
            </a:r>
            <a:endParaRPr lang="en-GB" sz="1400" b="1" dirty="0"/>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en-GB" sz="1400" b="1" dirty="0"/>
              <a:t>Outcomes at 28 days </a:t>
            </a:r>
            <a:r>
              <a:rPr lang="en-GB" sz="1400" b="1" dirty="0" smtClean="0"/>
              <a:t>and 6 months</a:t>
            </a:r>
          </a:p>
          <a:p>
            <a:pPr marL="285750" indent="-285750">
              <a:buFont typeface="Arial" panose="020B0604020202020204" pitchFamily="34" charset="0"/>
              <a:buChar char="•"/>
            </a:pPr>
            <a:r>
              <a:rPr lang="en-GB" sz="1300" b="1" dirty="0" smtClean="0"/>
              <a:t>Mortality</a:t>
            </a:r>
          </a:p>
          <a:p>
            <a:pPr marL="285750" indent="-285750">
              <a:buFont typeface="Arial" panose="020B0604020202020204" pitchFamily="34" charset="0"/>
              <a:buChar char="•"/>
            </a:pPr>
            <a:r>
              <a:rPr lang="en-GB" sz="1300" b="1" dirty="0" smtClean="0"/>
              <a:t>Time </a:t>
            </a:r>
            <a:r>
              <a:rPr lang="en-GB" sz="1300" b="1" dirty="0"/>
              <a:t>to discharge alive</a:t>
            </a:r>
          </a:p>
          <a:p>
            <a:pPr marL="285750" indent="-285750">
              <a:buFont typeface="Arial" panose="020B0604020202020204" pitchFamily="34" charset="0"/>
              <a:buChar char="•"/>
            </a:pPr>
            <a:r>
              <a:rPr lang="en-GB" sz="1300" b="1" dirty="0"/>
              <a:t>Progression to ventilation or death</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Tree>
    <p:extLst>
      <p:ext uri="{BB962C8B-B14F-4D97-AF65-F5344CB8AC3E}">
        <p14:creationId xmlns:p14="http://schemas.microsoft.com/office/powerpoint/2010/main" val="794410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sz="2000" b="1" dirty="0" smtClean="0"/>
              <a:t>HOSPITALISED PATIENTS WITH PNEUMONIA</a:t>
            </a:r>
            <a:endParaRPr lang="en-GB" sz="2000" b="1" dirty="0"/>
          </a:p>
        </p:txBody>
      </p:sp>
      <p:sp>
        <p:nvSpPr>
          <p:cNvPr id="11" name="Rounded Rectangle 10"/>
          <p:cNvSpPr/>
          <p:nvPr/>
        </p:nvSpPr>
        <p:spPr>
          <a:xfrm>
            <a:off x="11511239" y="144782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b="1" dirty="0" smtClean="0"/>
              <a:t>ANALYSIS</a:t>
            </a:r>
            <a:endParaRPr lang="en-GB"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t>R</a:t>
            </a:r>
            <a:endParaRPr lang="en-GB"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en-US" b="1" dirty="0"/>
              <a:t>Patients with </a:t>
            </a:r>
            <a:r>
              <a:rPr lang="en-US" b="1" dirty="0" smtClean="0"/>
              <a:t>confirmed SARS-CoV-2 (NOT OPEN IN EU)</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High dose dexamethasone</a:t>
              </a:r>
              <a:endParaRPr lang="en-GB" sz="1200" b="1" dirty="0">
                <a:solidFill>
                  <a:schemeClr val="bg1"/>
                </a:solidFill>
              </a:endParaRP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Usual care (standard dose corticosteroids)</a:t>
              </a:r>
              <a:endParaRPr lang="en-GB" sz="1200" b="1" dirty="0">
                <a:solidFill>
                  <a:schemeClr val="bg1"/>
                </a:solidFill>
              </a:endParaRP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en-GB" sz="1600" b="1" i="1" dirty="0"/>
                <a:t>or</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en-GB" sz="1400" b="1" dirty="0" smtClean="0"/>
                <a:t>COVID-19 high dose corticosteroid comparison (patients on NIV or IMV)</a:t>
              </a:r>
              <a:endParaRPr lang="en-GB" sz="1400" b="1" dirty="0"/>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Dexamethasone</a:t>
              </a:r>
              <a:endParaRPr lang="en-GB" sz="1200" b="1" dirty="0">
                <a:solidFill>
                  <a:schemeClr val="bg1"/>
                </a:solidFill>
              </a:endParaRP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en-GB" sz="1600" b="1" i="1" dirty="0"/>
                <a:t>or</a:t>
              </a:r>
              <a:endParaRPr lang="en-GB"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en-GB" sz="1400" b="1" dirty="0" smtClean="0"/>
                <a:t>Influenza corticosteroid comparison (patients with hypoxia)</a:t>
              </a:r>
              <a:endParaRPr lang="en-GB" sz="1400" b="1" dirty="0"/>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baloxavir</a:t>
              </a:r>
              <a:endParaRPr lang="en-GB" sz="1200" b="1" dirty="0">
                <a:solidFill>
                  <a:schemeClr val="bg1"/>
                </a:solidFill>
              </a:endParaRP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en-GB" sz="1600" b="1" i="1" dirty="0"/>
                <a:t>or</a:t>
              </a:r>
              <a:endParaRPr lang="en-GB"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84619"/>
              <a:ext cx="2651732" cy="584775"/>
            </a:xfrm>
            <a:prstGeom prst="rect">
              <a:avLst/>
            </a:prstGeom>
            <a:noFill/>
          </p:spPr>
          <p:txBody>
            <a:bodyPr wrap="square" rtlCol="0">
              <a:spAutoFit/>
            </a:bodyPr>
            <a:lstStyle/>
            <a:p>
              <a:r>
                <a:rPr lang="en-GB" sz="1600" b="1" dirty="0" smtClean="0"/>
                <a:t>Baloxavir comparison</a:t>
              </a:r>
            </a:p>
            <a:p>
              <a:r>
                <a:rPr lang="en-GB" sz="1600" b="1" dirty="0" smtClean="0"/>
                <a:t>NOT CURRENTLY OPEN IN EU</a:t>
              </a:r>
              <a:endParaRPr lang="en-GB"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oseltamivir</a:t>
              </a:r>
              <a:endParaRPr lang="en-GB" sz="1200" b="1" dirty="0">
                <a:solidFill>
                  <a:schemeClr val="bg1"/>
                </a:solidFill>
              </a:endParaRP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en-GB" sz="1600" b="1" i="1" dirty="0"/>
                <a:t>or</a:t>
              </a:r>
              <a:endParaRPr lang="en-GB"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en-GB" sz="1600" b="1" dirty="0" smtClean="0"/>
                <a:t>Oseltamivir comparison</a:t>
              </a:r>
              <a:endParaRPr lang="en-GB"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en-US" b="1" dirty="0"/>
              <a:t>Patients with confirmed </a:t>
            </a:r>
            <a:r>
              <a:rPr lang="en-US" b="1" dirty="0" smtClean="0"/>
              <a:t>INFLUENZA</a:t>
            </a:r>
            <a:endParaRPr lang="en-US" b="1" dirty="0"/>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Sotrovimab</a:t>
                </a:r>
                <a:endParaRPr lang="en-GB"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sotrovimab</a:t>
                </a:r>
                <a:endParaRPr lang="en-GB" sz="1200" b="1" dirty="0">
                  <a:solidFill>
                    <a:schemeClr val="bg1"/>
                  </a:solidFill>
                </a:endParaRP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J</a:t>
                </a:r>
                <a:endParaRPr lang="en-GB" b="1" dirty="0"/>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en-GB" sz="1600" b="1" i="1" dirty="0"/>
                  <a:t>or</a:t>
                </a:r>
                <a:endParaRPr lang="en-GB"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en-GB" sz="1600" b="1" dirty="0" smtClean="0"/>
                  <a:t>Sotrovimab comparison</a:t>
                </a:r>
                <a:endParaRPr lang="en-GB"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algn="ctr"/>
            <a:r>
              <a:rPr lang="en-US" sz="1600" b="1" dirty="0"/>
              <a:t>Patients with </a:t>
            </a:r>
            <a:r>
              <a:rPr lang="en-US" sz="1600" b="1" dirty="0" smtClean="0"/>
              <a:t>CAP (without suspected SARS-CoV-2/influenza/PCP/TB)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D</a:t>
                </a:r>
                <a:r>
                  <a:rPr lang="en-GB" sz="1200" b="1" dirty="0" smtClean="0">
                    <a:solidFill>
                      <a:schemeClr val="bg1"/>
                    </a:solidFill>
                  </a:rPr>
                  <a:t>examethasone</a:t>
                </a:r>
                <a:endParaRPr lang="en-GB"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en-GB" sz="1600" b="1" i="1" dirty="0"/>
                  <a:t>or</a:t>
                </a:r>
                <a:endParaRPr lang="en-GB"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en-GB" sz="1400" b="1" dirty="0" smtClean="0"/>
                  <a:t>Community-acquired pneumonia (CAP) corticosteroid comparison</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523220"/>
          </a:xfrm>
          <a:prstGeom prst="rect">
            <a:avLst/>
          </a:prstGeom>
          <a:noFill/>
        </p:spPr>
        <p:txBody>
          <a:bodyPr wrap="square" rtlCol="0">
            <a:spAutoFit/>
          </a:bodyPr>
          <a:lstStyle/>
          <a:p>
            <a:r>
              <a:rPr lang="en-GB" sz="1400" b="1" dirty="0" smtClean="0"/>
              <a:t>Baseline data collected, suitability determined</a:t>
            </a:r>
          </a:p>
          <a:p>
            <a:r>
              <a:rPr lang="en-GB" sz="1400" b="1" dirty="0" smtClean="0"/>
              <a:t>1:1 randomisation in each suitable comparison</a:t>
            </a:r>
            <a:endParaRPr lang="en-GB" sz="1400" b="1" dirty="0"/>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en-GB" sz="1400" b="1" dirty="0"/>
              <a:t>Outcomes at 28 days </a:t>
            </a:r>
            <a:r>
              <a:rPr lang="en-GB" sz="1400" b="1" dirty="0" smtClean="0"/>
              <a:t>and 6 months</a:t>
            </a:r>
          </a:p>
          <a:p>
            <a:pPr marL="285750" indent="-285750">
              <a:buFont typeface="Arial" panose="020B0604020202020204" pitchFamily="34" charset="0"/>
              <a:buChar char="•"/>
            </a:pPr>
            <a:r>
              <a:rPr lang="en-GB" sz="1300" b="1" dirty="0" smtClean="0"/>
              <a:t>Mortality</a:t>
            </a:r>
          </a:p>
          <a:p>
            <a:pPr marL="285750" indent="-285750">
              <a:buFont typeface="Arial" panose="020B0604020202020204" pitchFamily="34" charset="0"/>
              <a:buChar char="•"/>
            </a:pPr>
            <a:r>
              <a:rPr lang="en-GB" sz="1300" b="1" dirty="0" smtClean="0"/>
              <a:t>Time </a:t>
            </a:r>
            <a:r>
              <a:rPr lang="en-GB" sz="1300" b="1" dirty="0"/>
              <a:t>to discharge alive</a:t>
            </a:r>
          </a:p>
          <a:p>
            <a:pPr marL="285750" indent="-285750">
              <a:buFont typeface="Arial" panose="020B0604020202020204" pitchFamily="34" charset="0"/>
              <a:buChar char="•"/>
            </a:pPr>
            <a:r>
              <a:rPr lang="en-GB" sz="1300" b="1" dirty="0"/>
              <a:t>Progression to ventilation or death</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79" name="Rounded Rectangle 78">
            <a:extLst>
              <a:ext uri="{FF2B5EF4-FFF2-40B4-BE49-F238E27FC236}">
                <a16:creationId xmlns:a16="http://schemas.microsoft.com/office/drawing/2014/main" id="{38B586F1-F3FA-8C47-9702-A236829F5589}"/>
              </a:ext>
            </a:extLst>
          </p:cNvPr>
          <p:cNvSpPr/>
          <p:nvPr/>
        </p:nvSpPr>
        <p:spPr>
          <a:xfrm>
            <a:off x="812541" y="5071696"/>
            <a:ext cx="3532204" cy="1574724"/>
          </a:xfrm>
          <a:prstGeom prst="roundRect">
            <a:avLst/>
          </a:prstGeom>
          <a:solidFill>
            <a:schemeClr val="bg1">
              <a:alpha val="90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1" name="Title 1"/>
          <p:cNvSpPr txBox="1">
            <a:spLocks/>
          </p:cNvSpPr>
          <p:nvPr/>
        </p:nvSpPr>
        <p:spPr>
          <a:xfrm>
            <a:off x="611391" y="59174"/>
            <a:ext cx="80962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200" dirty="0" smtClean="0"/>
              <a:t>RECOVERY design: </a:t>
            </a:r>
          </a:p>
          <a:p>
            <a:r>
              <a:rPr lang="en-GB" sz="3200" dirty="0" smtClean="0"/>
              <a:t>EU influenza comparisons</a:t>
            </a:r>
            <a:endParaRPr lang="en-GB" sz="3200" dirty="0"/>
          </a:p>
        </p:txBody>
      </p:sp>
    </p:spTree>
    <p:extLst>
      <p:ext uri="{BB962C8B-B14F-4D97-AF65-F5344CB8AC3E}">
        <p14:creationId xmlns:p14="http://schemas.microsoft.com/office/powerpoint/2010/main" val="3081607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en-GB" dirty="0" smtClean="0"/>
              <a:t>Oseltamivir (TAMIFLU)</a:t>
            </a:r>
            <a:endParaRPr lang="en-GB" dirty="0"/>
          </a:p>
        </p:txBody>
      </p:sp>
    </p:spTree>
    <p:extLst>
      <p:ext uri="{BB962C8B-B14F-4D97-AF65-F5344CB8AC3E}">
        <p14:creationId xmlns:p14="http://schemas.microsoft.com/office/powerpoint/2010/main" val="2081629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F83042A-DC61-C148-8A7C-6FFD2501A342}"/>
              </a:ext>
            </a:extLst>
          </p:cNvPr>
          <p:cNvGrpSpPr>
            <a:grpSpLocks noChangeAspect="1"/>
          </p:cNvGrpSpPr>
          <p:nvPr/>
        </p:nvGrpSpPr>
        <p:grpSpPr>
          <a:xfrm>
            <a:off x="680860" y="3428592"/>
            <a:ext cx="8724397" cy="3429408"/>
            <a:chOff x="914400" y="2310504"/>
            <a:chExt cx="8735786" cy="3433885"/>
          </a:xfrm>
        </p:grpSpPr>
        <p:grpSp>
          <p:nvGrpSpPr>
            <p:cNvPr id="15" name="Group 14">
              <a:extLst>
                <a:ext uri="{FF2B5EF4-FFF2-40B4-BE49-F238E27FC236}">
                  <a16:creationId xmlns:a16="http://schemas.microsoft.com/office/drawing/2014/main" id="{8984A543-4860-364F-96C2-3052EC5CED3E}"/>
                </a:ext>
              </a:extLst>
            </p:cNvPr>
            <p:cNvGrpSpPr/>
            <p:nvPr/>
          </p:nvGrpSpPr>
          <p:grpSpPr>
            <a:xfrm>
              <a:off x="914400" y="2317012"/>
              <a:ext cx="8735786" cy="3427377"/>
              <a:chOff x="914400" y="3525339"/>
              <a:chExt cx="8404167" cy="3186786"/>
            </a:xfrm>
          </p:grpSpPr>
          <p:pic>
            <p:nvPicPr>
              <p:cNvPr id="21" name="Picture 20" descr="Chart, line chart&#10;&#10;Description automatically generated">
                <a:extLst>
                  <a:ext uri="{FF2B5EF4-FFF2-40B4-BE49-F238E27FC236}">
                    <a16:creationId xmlns:a16="http://schemas.microsoft.com/office/drawing/2014/main" id="{BB34C04F-2DDD-F34F-9058-C18F25EEFF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546"/>
              <a:stretch/>
            </p:blipFill>
            <p:spPr>
              <a:xfrm>
                <a:off x="914400" y="3525339"/>
                <a:ext cx="8404167" cy="2908205"/>
              </a:xfrm>
              <a:prstGeom prst="rect">
                <a:avLst/>
              </a:prstGeom>
            </p:spPr>
          </p:pic>
          <p:sp>
            <p:nvSpPr>
              <p:cNvPr id="22" name="TextBox 21">
                <a:extLst>
                  <a:ext uri="{FF2B5EF4-FFF2-40B4-BE49-F238E27FC236}">
                    <a16:creationId xmlns:a16="http://schemas.microsoft.com/office/drawing/2014/main" id="{4F1DF930-EB2B-F24E-821B-DF721B6E2D4B}"/>
                  </a:ext>
                </a:extLst>
              </p:cNvPr>
              <p:cNvSpPr txBox="1"/>
              <p:nvPr/>
            </p:nvSpPr>
            <p:spPr>
              <a:xfrm>
                <a:off x="4364068" y="6425953"/>
                <a:ext cx="2455167" cy="286172"/>
              </a:xfrm>
              <a:prstGeom prst="rect">
                <a:avLst/>
              </a:prstGeom>
              <a:noFill/>
            </p:spPr>
            <p:txBody>
              <a:bodyPr wrap="none" rtlCol="0">
                <a:spAutoFit/>
              </a:bodyPr>
              <a:lstStyle/>
              <a:p>
                <a:r>
                  <a:rPr lang="en-US" sz="1400" dirty="0"/>
                  <a:t>Time since start of treatment (h)</a:t>
                </a:r>
              </a:p>
            </p:txBody>
          </p:sp>
        </p:grpSp>
        <p:cxnSp>
          <p:nvCxnSpPr>
            <p:cNvPr id="16" name="Straight Connector 15">
              <a:extLst>
                <a:ext uri="{FF2B5EF4-FFF2-40B4-BE49-F238E27FC236}">
                  <a16:creationId xmlns:a16="http://schemas.microsoft.com/office/drawing/2014/main" id="{CDEB48F0-9A7C-A349-999C-615625AB5A53}"/>
                </a:ext>
              </a:extLst>
            </p:cNvPr>
            <p:cNvCxnSpPr>
              <a:cxnSpLocks/>
            </p:cNvCxnSpPr>
            <p:nvPr/>
          </p:nvCxnSpPr>
          <p:spPr>
            <a:xfrm>
              <a:off x="2073729" y="3795840"/>
              <a:ext cx="2114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EDA172-4D06-344A-9222-EB243B8CA2C1}"/>
                </a:ext>
              </a:extLst>
            </p:cNvPr>
            <p:cNvCxnSpPr>
              <a:cxnSpLocks/>
            </p:cNvCxnSpPr>
            <p:nvPr/>
          </p:nvCxnSpPr>
          <p:spPr>
            <a:xfrm>
              <a:off x="4188279" y="3804560"/>
              <a:ext cx="0"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02117A-835A-D541-8A9A-C75BB6FFE5AE}"/>
                </a:ext>
              </a:extLst>
            </p:cNvPr>
            <p:cNvCxnSpPr>
              <a:cxnSpLocks/>
            </p:cNvCxnSpPr>
            <p:nvPr/>
          </p:nvCxnSpPr>
          <p:spPr>
            <a:xfrm flipV="1">
              <a:off x="3763736" y="3804560"/>
              <a:ext cx="1"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2A0EBA-F61A-3E44-9F8E-2729C655044D}"/>
                </a:ext>
              </a:extLst>
            </p:cNvPr>
            <p:cNvSpPr txBox="1"/>
            <p:nvPr/>
          </p:nvSpPr>
          <p:spPr>
            <a:xfrm>
              <a:off x="2402351" y="4602113"/>
              <a:ext cx="830703" cy="553998"/>
            </a:xfrm>
            <a:prstGeom prst="rect">
              <a:avLst/>
            </a:prstGeom>
            <a:solidFill>
              <a:schemeClr val="bg1"/>
            </a:solidFill>
          </p:spPr>
          <p:txBody>
            <a:bodyPr wrap="square" lIns="0" tIns="0" rIns="0" bIns="0" rtlCol="0">
              <a:spAutoFit/>
            </a:bodyPr>
            <a:lstStyle/>
            <a:p>
              <a:r>
                <a:rPr lang="en-US" sz="1200" dirty="0"/>
                <a:t>Baloxavir</a:t>
              </a:r>
            </a:p>
            <a:p>
              <a:r>
                <a:rPr lang="en-US" sz="1200" dirty="0"/>
                <a:t>Placebo</a:t>
              </a:r>
            </a:p>
            <a:p>
              <a:r>
                <a:rPr lang="en-US" sz="1200" dirty="0"/>
                <a:t>Oseltamivir</a:t>
              </a:r>
            </a:p>
          </p:txBody>
        </p:sp>
        <p:sp>
          <p:nvSpPr>
            <p:cNvPr id="20" name="TextBox 19">
              <a:extLst>
                <a:ext uri="{FF2B5EF4-FFF2-40B4-BE49-F238E27FC236}">
                  <a16:creationId xmlns:a16="http://schemas.microsoft.com/office/drawing/2014/main" id="{2D99A6F5-6E53-584D-8BA3-82491537BC64}"/>
                </a:ext>
              </a:extLst>
            </p:cNvPr>
            <p:cNvSpPr txBox="1"/>
            <p:nvPr/>
          </p:nvSpPr>
          <p:spPr>
            <a:xfrm rot="16200000">
              <a:off x="282592" y="3573378"/>
              <a:ext cx="2741191" cy="215444"/>
            </a:xfrm>
            <a:prstGeom prst="rect">
              <a:avLst/>
            </a:prstGeom>
            <a:solidFill>
              <a:schemeClr val="bg1"/>
            </a:solidFill>
          </p:spPr>
          <p:txBody>
            <a:bodyPr wrap="square" lIns="0" tIns="0" rIns="0" bIns="0" rtlCol="0">
              <a:spAutoFit/>
            </a:bodyPr>
            <a:lstStyle/>
            <a:p>
              <a:r>
                <a:rPr lang="en-US" sz="1400" dirty="0"/>
                <a:t>% with no symptom improvement</a:t>
              </a:r>
            </a:p>
          </p:txBody>
        </p:sp>
      </p:grpSp>
      <p:sp>
        <p:nvSpPr>
          <p:cNvPr id="3" name="Content Placeholder 2"/>
          <p:cNvSpPr>
            <a:spLocks noGrp="1"/>
          </p:cNvSpPr>
          <p:nvPr>
            <p:ph idx="1"/>
          </p:nvPr>
        </p:nvSpPr>
        <p:spPr>
          <a:xfrm>
            <a:off x="156331" y="1412393"/>
            <a:ext cx="11767939" cy="4580078"/>
          </a:xfrm>
        </p:spPr>
        <p:txBody>
          <a:bodyPr>
            <a:normAutofit/>
          </a:bodyPr>
          <a:lstStyle/>
          <a:p>
            <a:r>
              <a:rPr lang="en-GB" sz="2400" dirty="0" smtClean="0"/>
              <a:t>Oseltamivir is a neuraminidase inhibitor (NAI)</a:t>
            </a:r>
          </a:p>
          <a:p>
            <a:r>
              <a:rPr lang="en-GB" sz="2400" dirty="0" smtClean="0"/>
              <a:t>Neuraminidase allows the budding of virus from infected cells, so NAIs interfere with the viral replication cycle</a:t>
            </a:r>
          </a:p>
          <a:p>
            <a:r>
              <a:rPr lang="en-GB" sz="2400" dirty="0" smtClean="0"/>
              <a:t>Oseltamivir reduces the duration of flu symptoms by ~16 hours if started within 48 hours of symptom onset</a:t>
            </a:r>
          </a:p>
        </p:txBody>
      </p:sp>
      <p:sp>
        <p:nvSpPr>
          <p:cNvPr id="24" name="TextBox 23"/>
          <p:cNvSpPr txBox="1"/>
          <p:nvPr/>
        </p:nvSpPr>
        <p:spPr>
          <a:xfrm>
            <a:off x="9600181" y="6371458"/>
            <a:ext cx="2591819" cy="461665"/>
          </a:xfrm>
          <a:prstGeom prst="rect">
            <a:avLst/>
          </a:prstGeom>
          <a:noFill/>
        </p:spPr>
        <p:txBody>
          <a:bodyPr wrap="square" rtlCol="0">
            <a:spAutoFit/>
          </a:bodyPr>
          <a:lstStyle/>
          <a:p>
            <a:r>
              <a:rPr lang="en-GB" sz="1200" dirty="0"/>
              <a:t>Ison </a:t>
            </a:r>
            <a:r>
              <a:rPr lang="en-GB" sz="1200" dirty="0" smtClean="0"/>
              <a:t>MG et al. Lancet </a:t>
            </a:r>
            <a:r>
              <a:rPr lang="en-GB" sz="1200" dirty="0"/>
              <a:t>Infect Dis. 2020 Oct;20(10):</a:t>
            </a:r>
            <a:r>
              <a:rPr lang="en-GB" sz="1200" dirty="0" smtClean="0"/>
              <a:t>1204-1214. PMID32526195</a:t>
            </a:r>
            <a:endParaRPr lang="en-GB" sz="1200" dirty="0"/>
          </a:p>
        </p:txBody>
      </p:sp>
      <p:sp>
        <p:nvSpPr>
          <p:cNvPr id="23" name="Title 1"/>
          <p:cNvSpPr>
            <a:spLocks noGrp="1"/>
          </p:cNvSpPr>
          <p:nvPr>
            <p:ph type="title"/>
          </p:nvPr>
        </p:nvSpPr>
        <p:spPr>
          <a:xfrm>
            <a:off x="446328" y="29794"/>
            <a:ext cx="10515600" cy="1325563"/>
          </a:xfrm>
        </p:spPr>
        <p:txBody>
          <a:bodyPr>
            <a:normAutofit/>
          </a:bodyPr>
          <a:lstStyle/>
          <a:p>
            <a:r>
              <a:rPr lang="en-GB" sz="3200" dirty="0"/>
              <a:t>Oseltamivir (Tamiflu</a:t>
            </a:r>
            <a:r>
              <a:rPr lang="en-GB" sz="3200" dirty="0" smtClean="0"/>
              <a:t>)</a:t>
            </a:r>
            <a:br>
              <a:rPr lang="en-GB" sz="3200" dirty="0" smtClean="0"/>
            </a:br>
            <a:r>
              <a:rPr lang="en-GB" sz="3200" dirty="0" smtClean="0"/>
              <a:t>Background</a:t>
            </a:r>
            <a:endParaRPr lang="en-GB" sz="3200" dirty="0"/>
          </a:p>
        </p:txBody>
      </p:sp>
    </p:spTree>
    <p:extLst>
      <p:ext uri="{BB962C8B-B14F-4D97-AF65-F5344CB8AC3E}">
        <p14:creationId xmlns:p14="http://schemas.microsoft.com/office/powerpoint/2010/main" val="3801866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1516725"/>
            <a:ext cx="11767939" cy="4580078"/>
          </a:xfrm>
        </p:spPr>
        <p:txBody>
          <a:bodyPr>
            <a:normAutofit fontScale="92500"/>
          </a:bodyPr>
          <a:lstStyle/>
          <a:p>
            <a:r>
              <a:rPr lang="en-GB" dirty="0" smtClean="0"/>
              <a:t>Some </a:t>
            </a:r>
            <a:r>
              <a:rPr lang="en-GB" i="1" dirty="0"/>
              <a:t>observational</a:t>
            </a:r>
            <a:r>
              <a:rPr lang="en-GB" dirty="0"/>
              <a:t> studies have suggested a benefit </a:t>
            </a:r>
            <a:r>
              <a:rPr lang="en-GB" dirty="0" smtClean="0"/>
              <a:t>of oseltamivir in </a:t>
            </a:r>
            <a:r>
              <a:rPr lang="en-GB" dirty="0"/>
              <a:t>hospitalised patients, </a:t>
            </a:r>
            <a:r>
              <a:rPr lang="en-GB" dirty="0" smtClean="0"/>
              <a:t>but others </a:t>
            </a:r>
            <a:r>
              <a:rPr lang="en-GB" dirty="0"/>
              <a:t>have not, and evidence from </a:t>
            </a:r>
            <a:r>
              <a:rPr lang="en-GB" i="1" dirty="0"/>
              <a:t>randomised</a:t>
            </a:r>
            <a:r>
              <a:rPr lang="en-GB" dirty="0"/>
              <a:t> trials is </a:t>
            </a:r>
            <a:r>
              <a:rPr lang="en-GB" dirty="0" smtClean="0"/>
              <a:t>lacking.</a:t>
            </a:r>
            <a:r>
              <a:rPr lang="en-GB" baseline="30000" dirty="0" smtClean="0"/>
              <a:t>1,2</a:t>
            </a:r>
          </a:p>
          <a:p>
            <a:endParaRPr lang="en-GB" baseline="30000" dirty="0"/>
          </a:p>
          <a:p>
            <a:r>
              <a:rPr lang="en-GB" dirty="0" smtClean="0"/>
              <a:t>Such observational data is prone to biases that cannot be reliably avoided</a:t>
            </a:r>
          </a:p>
          <a:p>
            <a:endParaRPr lang="en-GB" baseline="30000" dirty="0"/>
          </a:p>
          <a:p>
            <a:r>
              <a:rPr lang="en-GB" dirty="0" smtClean="0"/>
              <a:t>During the pandemic, observational data for several COVID-19 treatments (e.g. azithromycin, convalescent plasma) was misleading, and contradicted by subsequent large randomised trials</a:t>
            </a:r>
          </a:p>
          <a:p>
            <a:endParaRPr lang="en-GB" dirty="0"/>
          </a:p>
          <a:p>
            <a:r>
              <a:rPr lang="en-GB" dirty="0" smtClean="0"/>
              <a:t>Without randomised evidence, the efficacy and safety of oseltamivir in hospitalised patients is uncertain</a:t>
            </a:r>
            <a:endParaRPr lang="en-GB" dirty="0"/>
          </a:p>
        </p:txBody>
      </p:sp>
      <p:sp>
        <p:nvSpPr>
          <p:cNvPr id="4" name="TextBox 3"/>
          <p:cNvSpPr txBox="1"/>
          <p:nvPr/>
        </p:nvSpPr>
        <p:spPr>
          <a:xfrm>
            <a:off x="5241215" y="6273225"/>
            <a:ext cx="7057830" cy="584775"/>
          </a:xfrm>
          <a:prstGeom prst="rect">
            <a:avLst/>
          </a:prstGeom>
          <a:noFill/>
        </p:spPr>
        <p:txBody>
          <a:bodyPr wrap="none" rtlCol="0">
            <a:spAutoFit/>
          </a:bodyPr>
          <a:lstStyle/>
          <a:p>
            <a:r>
              <a:rPr lang="en-GB" sz="1600" dirty="0" smtClean="0"/>
              <a:t>1 Muthuri SG, </a:t>
            </a:r>
            <a:r>
              <a:rPr lang="en-GB" sz="1600" dirty="0"/>
              <a:t>et al. </a:t>
            </a:r>
            <a:r>
              <a:rPr lang="en-GB" sz="1600" dirty="0" smtClean="0"/>
              <a:t>Lancet </a:t>
            </a:r>
            <a:r>
              <a:rPr lang="en-GB" sz="1600" dirty="0"/>
              <a:t>Respir Med. 2014 May;2(5):395-404. </a:t>
            </a:r>
            <a:r>
              <a:rPr lang="en-GB" sz="1600" u="sng" dirty="0" smtClean="0">
                <a:hlinkClick r:id="rId2"/>
              </a:rPr>
              <a:t>PMC6637757</a:t>
            </a:r>
            <a:endParaRPr lang="en-GB" sz="1600" dirty="0"/>
          </a:p>
          <a:p>
            <a:r>
              <a:rPr lang="en-GB" sz="1600" dirty="0" smtClean="0"/>
              <a:t>2 Heneghan CJ, et al. </a:t>
            </a:r>
            <a:r>
              <a:rPr lang="en-GB" sz="1600" dirty="0"/>
              <a:t>Health Technol Assess. 2016 May;20(42):1-242. </a:t>
            </a:r>
            <a:r>
              <a:rPr lang="en-GB" sz="1600" u="sng" dirty="0">
                <a:hlinkClick r:id="rId3"/>
              </a:rPr>
              <a:t>PMC4904189</a:t>
            </a:r>
            <a:endParaRPr lang="en-GB" sz="1600" dirty="0"/>
          </a:p>
        </p:txBody>
      </p:sp>
      <p:sp>
        <p:nvSpPr>
          <p:cNvPr id="7"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200" dirty="0" smtClean="0"/>
              <a:t>Oseltamivir (Tamiflu)</a:t>
            </a:r>
            <a:br>
              <a:rPr lang="en-GB" sz="3200" dirty="0" smtClean="0"/>
            </a:br>
            <a:r>
              <a:rPr lang="en-GB" sz="3200" dirty="0" smtClean="0"/>
              <a:t>Background</a:t>
            </a:r>
            <a:endParaRPr lang="en-GB" sz="3200" dirty="0"/>
          </a:p>
        </p:txBody>
      </p:sp>
    </p:spTree>
    <p:extLst>
      <p:ext uri="{BB962C8B-B14F-4D97-AF65-F5344CB8AC3E}">
        <p14:creationId xmlns:p14="http://schemas.microsoft.com/office/powerpoint/2010/main" val="2999175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387" y="1459126"/>
            <a:ext cx="6379814" cy="3957558"/>
          </a:xfrm>
        </p:spPr>
        <p:txBody>
          <a:bodyPr>
            <a:normAutofit/>
          </a:bodyPr>
          <a:lstStyle/>
          <a:p>
            <a:r>
              <a:rPr lang="en-GB" sz="2400" dirty="0" smtClean="0"/>
              <a:t>Many treatment guidelines recommend NAIs for patients hospitalised with influenza</a:t>
            </a:r>
          </a:p>
          <a:p>
            <a:r>
              <a:rPr lang="en-GB" sz="2400" dirty="0" smtClean="0"/>
              <a:t>In 2023, the Chief Medical Officer for England wrote to all UK hospitals in support of trials that include a no antiviral arm</a:t>
            </a:r>
          </a:p>
          <a:p>
            <a:endParaRPr lang="en-GB" sz="2400" dirty="0"/>
          </a:p>
          <a:p>
            <a:endParaRPr lang="en-GB" sz="2400" dirty="0" smtClean="0"/>
          </a:p>
          <a:p>
            <a:endParaRPr lang="en-GB" sz="2400" dirty="0"/>
          </a:p>
          <a:p>
            <a:endParaRPr lang="en-GB" sz="2400" dirty="0" smtClean="0"/>
          </a:p>
          <a:p>
            <a:endParaRPr lang="en-GB" sz="2400" dirty="0"/>
          </a:p>
          <a:p>
            <a:endParaRPr lang="en-GB" sz="2400" dirty="0"/>
          </a:p>
          <a:p>
            <a:endParaRPr lang="en-GB" sz="2400" dirty="0" smtClean="0"/>
          </a:p>
          <a:p>
            <a:endParaRPr lang="en-GB" sz="2400" dirty="0"/>
          </a:p>
        </p:txBody>
      </p:sp>
      <p:pic>
        <p:nvPicPr>
          <p:cNvPr id="5" name="Picture 4"/>
          <p:cNvPicPr>
            <a:picLocks noChangeAspect="1"/>
          </p:cNvPicPr>
          <p:nvPr/>
        </p:nvPicPr>
        <p:blipFill>
          <a:blip r:embed="rId2"/>
          <a:stretch>
            <a:fillRect/>
          </a:stretch>
        </p:blipFill>
        <p:spPr>
          <a:xfrm>
            <a:off x="8881162" y="2415209"/>
            <a:ext cx="3222490" cy="437118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884015" y="1449635"/>
            <a:ext cx="3118829" cy="4258727"/>
          </a:xfrm>
          <a:prstGeom prst="rect">
            <a:avLst/>
          </a:prstGeom>
          <a:ln>
            <a:solidFill>
              <a:schemeClr val="tx1"/>
            </a:solidFill>
          </a:ln>
        </p:spPr>
      </p:pic>
      <p:sp>
        <p:nvSpPr>
          <p:cNvPr id="6" name="Rectangle 5"/>
          <p:cNvSpPr/>
          <p:nvPr/>
        </p:nvSpPr>
        <p:spPr>
          <a:xfrm>
            <a:off x="348647" y="3385359"/>
            <a:ext cx="6605036" cy="2031325"/>
          </a:xfrm>
          <a:prstGeom prst="rect">
            <a:avLst/>
          </a:prstGeom>
        </p:spPr>
        <p:txBody>
          <a:bodyPr wrap="square">
            <a:spAutoFit/>
          </a:bodyPr>
          <a:lstStyle/>
          <a:p>
            <a:r>
              <a:rPr lang="en-GB" b="1" i="1" dirty="0" smtClean="0"/>
              <a:t>“[...] specifically </a:t>
            </a:r>
            <a:r>
              <a:rPr lang="en-GB" b="1" i="1" dirty="0"/>
              <a:t>for those hospitals and clinicians undertaking national trials we consider it entirely in keeping with good clinical practice and our guidance to randomise</a:t>
            </a:r>
            <a:r>
              <a:rPr lang="en-GB" b="1" i="1" dirty="0" smtClean="0"/>
              <a:t>.”</a:t>
            </a:r>
          </a:p>
          <a:p>
            <a:endParaRPr lang="en-GB" b="1" i="1" dirty="0" smtClean="0"/>
          </a:p>
          <a:p>
            <a:r>
              <a:rPr lang="en-GB" b="1" i="1" dirty="0" smtClean="0"/>
              <a:t>“To </a:t>
            </a:r>
            <a:r>
              <a:rPr lang="en-GB" b="1" i="1" dirty="0"/>
              <a:t>date, none of these antiviral treatments have been proven in randomised controlled trials to improve clinical outcomes for patients admitted to hospital</a:t>
            </a:r>
            <a:r>
              <a:rPr lang="en-GB" b="1" i="1" dirty="0" smtClean="0"/>
              <a:t>.”</a:t>
            </a:r>
            <a:endParaRPr lang="en-GB" b="1" i="1" dirty="0"/>
          </a:p>
        </p:txBody>
      </p:sp>
      <p:sp>
        <p:nvSpPr>
          <p:cNvPr id="8" name="TextBox 7"/>
          <p:cNvSpPr txBox="1"/>
          <p:nvPr/>
        </p:nvSpPr>
        <p:spPr>
          <a:xfrm>
            <a:off x="220387" y="5708362"/>
            <a:ext cx="8227874"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Local discussions/communication may be needed to explain this context</a:t>
            </a:r>
            <a:endParaRPr lang="en-GB" dirty="0"/>
          </a:p>
        </p:txBody>
      </p:sp>
      <p:sp>
        <p:nvSpPr>
          <p:cNvPr id="10" name="Title 1"/>
          <p:cNvSpPr>
            <a:spLocks noGrp="1"/>
          </p:cNvSpPr>
          <p:nvPr>
            <p:ph type="title"/>
          </p:nvPr>
        </p:nvSpPr>
        <p:spPr>
          <a:xfrm>
            <a:off x="446328" y="29794"/>
            <a:ext cx="10515600" cy="1325563"/>
          </a:xfrm>
        </p:spPr>
        <p:txBody>
          <a:bodyPr>
            <a:normAutofit/>
          </a:bodyPr>
          <a:lstStyle/>
          <a:p>
            <a:r>
              <a:rPr lang="en-GB" sz="3200" dirty="0"/>
              <a:t>Oseltamivir (Tamiflu</a:t>
            </a:r>
            <a:r>
              <a:rPr lang="en-GB" sz="3200" dirty="0" smtClean="0"/>
              <a:t>)</a:t>
            </a:r>
            <a:br>
              <a:rPr lang="en-GB" sz="3200" dirty="0" smtClean="0"/>
            </a:br>
            <a:r>
              <a:rPr lang="en-GB" sz="3200" dirty="0" smtClean="0"/>
              <a:t>Background</a:t>
            </a:r>
            <a:endParaRPr lang="en-GB" sz="3200" dirty="0"/>
          </a:p>
        </p:txBody>
      </p:sp>
    </p:spTree>
    <p:extLst>
      <p:ext uri="{BB962C8B-B14F-4D97-AF65-F5344CB8AC3E}">
        <p14:creationId xmlns:p14="http://schemas.microsoft.com/office/powerpoint/2010/main" val="1806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e6e23f2f-d118-4b80-9c8f-3a17b410c8e7"/>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12AD73-C1FD-49B0-ACF6-15D917CCBFA5}">
  <ds:schemaRefs>
    <ds:schemaRef ds:uri="cf0dfbcc-b360-4cf7-9bf5-370ba522dbe9"/>
    <ds:schemaRef ds:uri="http://purl.org/dc/dcmitype/"/>
    <ds:schemaRef ds:uri="83c9eb58-c16a-4eef-9abf-4aeec758fe0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8A2729FF-E1F5-43DA-A95B-34B39733FEAD}">
  <ds:schemaRefs>
    <ds:schemaRef ds:uri="http://schemas.microsoft.com/sharepoint/v3/contenttype/forms"/>
  </ds:schemaRefs>
</ds:datastoreItem>
</file>

<file path=customXml/itemProps3.xml><?xml version="1.0" encoding="utf-8"?>
<ds:datastoreItem xmlns:ds="http://schemas.openxmlformats.org/officeDocument/2006/customXml" ds:itemID="{3EEB555B-65B6-4A1B-B51B-C3F521B0398A}"/>
</file>

<file path=docProps/app.xml><?xml version="1.0" encoding="utf-8"?>
<Properties xmlns="http://schemas.openxmlformats.org/officeDocument/2006/extended-properties" xmlns:vt="http://schemas.openxmlformats.org/officeDocument/2006/docPropsVTypes">
  <Template/>
  <TotalTime>5708</TotalTime>
  <Words>1433</Words>
  <Application>Microsoft Office PowerPoint</Application>
  <PresentationFormat>Widescreen</PresentationFormat>
  <Paragraphs>214</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Arial</vt:lpstr>
      <vt:lpstr>Office Theme</vt:lpstr>
      <vt:lpstr>The RECOVERY trial</vt:lpstr>
      <vt:lpstr>Influenza Background </vt:lpstr>
      <vt:lpstr>RECOVERY Eligibility</vt:lpstr>
      <vt:lpstr>RECOVERY design: Core Protocol V27.0 (includes non-EU comparisons)</vt:lpstr>
      <vt:lpstr>PowerPoint Presentation</vt:lpstr>
      <vt:lpstr>PowerPoint Presentation</vt:lpstr>
      <vt:lpstr>Oseltamivir (Tamiflu) Background</vt:lpstr>
      <vt:lpstr>PowerPoint Presentation</vt:lpstr>
      <vt:lpstr>Oseltamivir (Tamiflu) Background</vt:lpstr>
      <vt:lpstr>Oseltamivir (Tamiflu) Eligibility</vt:lpstr>
      <vt:lpstr>Oseltamivir (Tamiflu) Dosing and side effects</vt:lpstr>
      <vt:lpstr>PowerPoint Presentation</vt:lpstr>
      <vt:lpstr>Corticosteroids for influenza Background</vt:lpstr>
      <vt:lpstr>PowerPoint Presentation</vt:lpstr>
      <vt:lpstr>PowerPoint Presentation</vt:lpstr>
      <vt:lpstr>Corticosteroids for influenza Potential interactions</vt:lpstr>
      <vt:lpstr>Summary - Influenza Treatments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Leon Peto</cp:lastModifiedBy>
  <cp:revision>645</cp:revision>
  <cp:lastPrinted>2020-03-18T19:42:16Z</cp:lastPrinted>
  <dcterms:created xsi:type="dcterms:W3CDTF">2020-03-14T13:47:38Z</dcterms:created>
  <dcterms:modified xsi:type="dcterms:W3CDTF">2024-02-21T16:40:20Z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