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72" r:id="rId6"/>
    <p:sldId id="370" r:id="rId7"/>
    <p:sldId id="368" r:id="rId8"/>
    <p:sldId id="369" r:id="rId9"/>
    <p:sldId id="362" r:id="rId10"/>
    <p:sldId id="357" r:id="rId11"/>
    <p:sldId id="363" r:id="rId12"/>
    <p:sldId id="358" r:id="rId13"/>
    <p:sldId id="359" r:id="rId14"/>
    <p:sldId id="360" r:id="rId15"/>
    <p:sldId id="364" r:id="rId16"/>
    <p:sldId id="365" r:id="rId17"/>
    <p:sldId id="366" r:id="rId18"/>
    <p:sldId id="374" r:id="rId19"/>
    <p:sldId id="373" r:id="rId20"/>
    <p:sldId id="331" r:id="rId21"/>
  </p:sldIdLst>
  <p:sldSz cx="12192000" cy="6858000"/>
  <p:notesSz cx="6881813" cy="966152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3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904189/" TargetMode="External"/><Relationship Id="rId2" Type="http://schemas.openxmlformats.org/officeDocument/2006/relationships/hyperlink" Target="https://www.ncbi.nlm.nih.gov/pmc/articles/PMC6637757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9E3159"/>
                </a:solidFill>
                <a:latin typeface="+mn-lt"/>
              </a:rPr>
              <a:t>O ensaio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580"/>
            <a:ext cx="9144000" cy="1655762"/>
          </a:xfrm>
        </p:spPr>
        <p:txBody>
          <a:bodyPr>
            <a:normAutofit/>
          </a:bodyPr>
          <a:lstStyle/>
          <a:p>
            <a:r>
              <a:rPr lang="pt-PT" sz="3200" b="1" dirty="0"/>
              <a:t>Formação sobre Tratamento da gripe da UE</a:t>
            </a:r>
          </a:p>
          <a:p>
            <a:endParaRPr lang="pt-PT" sz="2800" b="1" dirty="0"/>
          </a:p>
          <a:p>
            <a:r>
              <a:rPr lang="pt-PT" sz="2000" b="1" dirty="0">
                <a:solidFill>
                  <a:schemeClr val="bg1">
                    <a:lumMod val="50000"/>
                  </a:schemeClr>
                </a:solidFill>
              </a:rPr>
              <a:t>V1.0 24/01/2024</a:t>
            </a:r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1" y="1596885"/>
            <a:ext cx="7357060" cy="2546851"/>
          </a:xfrm>
        </p:spPr>
        <p:txBody>
          <a:bodyPr>
            <a:noAutofit/>
          </a:bodyPr>
          <a:lstStyle/>
          <a:p>
            <a:r>
              <a:rPr lang="pt-PT" sz="2400" dirty="0"/>
              <a:t>Os pacientes com utilização recente ou planeada de um IN para a infeção atual não são elegíveis (oseltamivir ou zanamivir)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Os pacientes tratados por coinfecção bacteriana são elegíveis se a equipa clínica considerar que a gripe pode estar a contribuir para a doença pulmonar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1990425"/>
            <a:ext cx="3396567" cy="19761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731" y="4247497"/>
            <a:ext cx="11000069" cy="16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As mulheres grávidas ou lactantes são elegíveis (ver apêndice 4 do protocolo para o procedimento)</a:t>
            </a:r>
          </a:p>
          <a:p>
            <a:endParaRPr lang="pt-PT" sz="2400" dirty="0"/>
          </a:p>
          <a:p>
            <a:r>
              <a:rPr lang="pt-PT" sz="2400" dirty="0"/>
              <a:t>Pode ser utilizado em pacientes com insuficiência hepática ou renal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Oseltamivir (Tamiflu)</a:t>
            </a:r>
            <a:br/>
            <a:r>
              <a:rPr lang="pt-PT" sz="3200" dirty="0"/>
              <a:t>Elegibilidade</a:t>
            </a:r>
          </a:p>
        </p:txBody>
      </p:sp>
    </p:spTree>
    <p:extLst>
      <p:ext uri="{BB962C8B-B14F-4D97-AF65-F5344CB8AC3E}">
        <p14:creationId xmlns:p14="http://schemas.microsoft.com/office/powerpoint/2010/main" val="157420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Oseltamivir (Tamiflu)</a:t>
            </a:r>
            <a:br/>
            <a:r>
              <a:rPr lang="pt-PT" sz="3200" b="0" dirty="0"/>
              <a:t>Dosagem e efeitos secundários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27" y="1450823"/>
            <a:ext cx="8130745" cy="4580078"/>
          </a:xfrm>
        </p:spPr>
        <p:txBody>
          <a:bodyPr>
            <a:noAutofit/>
          </a:bodyPr>
          <a:lstStyle/>
          <a:p>
            <a:r>
              <a:rPr lang="pt-PT" sz="2400" dirty="0"/>
              <a:t>Apenas por via oral ou nasogástrica (sem via intravenosa)</a:t>
            </a:r>
          </a:p>
          <a:p>
            <a:r>
              <a:rPr lang="pt-PT" sz="2400" dirty="0"/>
              <a:t>Tratar durante 5 dias (10 dias se imunocomprometido) para ser concluído em casa se tiver alta</a:t>
            </a:r>
          </a:p>
          <a:p>
            <a:r>
              <a:rPr lang="pt-PT" sz="2400" dirty="0"/>
              <a:t>Dose: </a:t>
            </a:r>
            <a:r>
              <a:rPr lang="pt-PT" sz="2400" b="1" dirty="0"/>
              <a:t>75 mg duas vezes por dia </a:t>
            </a:r>
            <a:r>
              <a:rPr lang="pt-PT" sz="2400" dirty="0"/>
              <a:t>com função renal normal</a:t>
            </a:r>
          </a:p>
          <a:p>
            <a:pPr lvl="1"/>
            <a:r>
              <a:rPr lang="pt-PT" sz="2000" dirty="0"/>
              <a:t>75 mg uma vez ao dia se eGFR for 10-29 ml/min</a:t>
            </a:r>
          </a:p>
          <a:p>
            <a:pPr lvl="1"/>
            <a:r>
              <a:rPr lang="pt-PT" sz="2000" dirty="0"/>
              <a:t>75 mg em dose única se eGFR for &lt;10 ml/min (ou em diálise/hemofiltração)</a:t>
            </a:r>
          </a:p>
          <a:p>
            <a:pPr lvl="1"/>
            <a:r>
              <a:rPr lang="pt-PT" sz="2000" dirty="0"/>
              <a:t>Ajuste necessário se o peso &lt;40 kg (ver protocolo)</a:t>
            </a:r>
          </a:p>
          <a:p>
            <a:pPr lvl="1"/>
            <a:r>
              <a:rPr lang="pt-PT" sz="2000" dirty="0"/>
              <a:t>Nota: o ajuste da dose renal no RECOVERY difere do RCM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49" y="1990425"/>
            <a:ext cx="3396567" cy="19761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327" y="4601677"/>
            <a:ext cx="9934289" cy="179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  <a:p>
            <a:r>
              <a:rPr lang="pt-PT" sz="2400" dirty="0"/>
              <a:t>Não se conhecem interações medicamentosas significativas</a:t>
            </a:r>
          </a:p>
          <a:p>
            <a:r>
              <a:rPr lang="pt-PT" sz="2400" dirty="0"/>
              <a:t>Os efeitos secundários mais frequentes são dores de cabeça, náuseas e vómitos (&lt;10%), foram raramente notificadas reações de hipersensibilidade graves</a:t>
            </a:r>
          </a:p>
          <a:p>
            <a:endParaRPr lang="pt-PT" sz="2400" i="1" dirty="0"/>
          </a:p>
        </p:txBody>
      </p:sp>
    </p:spTree>
    <p:extLst>
      <p:ext uri="{BB962C8B-B14F-4D97-AF65-F5344CB8AC3E}">
        <p14:creationId xmlns:p14="http://schemas.microsoft.com/office/powerpoint/2010/main" val="193409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CORTICOSTEROIDES PARA GRIPE</a:t>
            </a:r>
          </a:p>
        </p:txBody>
      </p:sp>
    </p:spTree>
    <p:extLst>
      <p:ext uri="{BB962C8B-B14F-4D97-AF65-F5344CB8AC3E}">
        <p14:creationId xmlns:p14="http://schemas.microsoft.com/office/powerpoint/2010/main" val="204441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pt-PT" sz="3200" dirty="0"/>
              <a:t>Corticosteroides para gripe</a:t>
            </a:r>
            <a:br/>
            <a:r>
              <a:rPr lang="pt-PT" sz="3200" dirty="0"/>
              <a:t>Contexto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702250" cy="4580078"/>
          </a:xfrm>
        </p:spPr>
        <p:txBody>
          <a:bodyPr>
            <a:normAutofit/>
          </a:bodyPr>
          <a:lstStyle/>
          <a:p>
            <a:r>
              <a:rPr lang="pt-PT" sz="2400" dirty="0"/>
              <a:t>Os corticosteroides são o tratamento padrão para pacientes com pneumonia por COVID-19, reduzindo o risco de morte em cerca de 1/5 em pacientes em oxigénio</a:t>
            </a:r>
          </a:p>
          <a:p>
            <a:endParaRPr lang="pt-PT" sz="2400" dirty="0"/>
          </a:p>
          <a:p>
            <a:r>
              <a:rPr lang="pt-PT" sz="2400" dirty="0"/>
              <a:t>Anteriormente proposto como tratamento para a pneumonia por gripe, mas nunca devidamente testado em pacientes hospitalizados</a:t>
            </a:r>
          </a:p>
          <a:p>
            <a:endParaRPr lang="pt-PT" sz="2400" dirty="0"/>
          </a:p>
          <a:p>
            <a:r>
              <a:rPr lang="pt-PT" sz="2400" dirty="0"/>
              <a:t>Reduzindo danos pulmonares imunomediados pode melhorar a sobrevida na gripe grave, como acontece na COVID-19</a:t>
            </a:r>
          </a:p>
          <a:p>
            <a:endParaRPr lang="pt-PT" sz="2400" dirty="0"/>
          </a:p>
        </p:txBody>
      </p:sp>
      <p:pic>
        <p:nvPicPr>
          <p:cNvPr id="2050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596885"/>
            <a:ext cx="7551778" cy="4580078"/>
          </a:xfrm>
        </p:spPr>
        <p:txBody>
          <a:bodyPr>
            <a:normAutofit/>
          </a:bodyPr>
          <a:lstStyle/>
          <a:p>
            <a:r>
              <a:rPr lang="pt-PT" sz="2400" dirty="0"/>
              <a:t>Aberto a pacientes com pneumonia por gripe </a:t>
            </a:r>
            <a:r>
              <a:rPr lang="pt-PT" sz="2400" b="1" i="1" dirty="0"/>
              <a:t>associada a hipoxia</a:t>
            </a:r>
            <a:r>
              <a:rPr lang="pt-PT" dirty="0"/>
              <a:t> </a:t>
            </a:r>
            <a:r>
              <a:rPr lang="pt-PT" sz="2400" dirty="0"/>
              <a:t>(oxigénio suplementar ou SpO2 &lt;92% no ar)</a:t>
            </a:r>
          </a:p>
          <a:p>
            <a:r>
              <a:rPr lang="pt-PT" sz="2400" dirty="0"/>
              <a:t>Contraindicado com utilização atual ou planeada de corticosteroides sistêmicos, ou se coinfetado com SARS-CoV-2</a:t>
            </a:r>
          </a:p>
          <a:p>
            <a:r>
              <a:rPr lang="pt-PT" sz="2400" dirty="0"/>
              <a:t>Mulheres grávidas e lactantes elegíveis (mas utilizar prednisolona/hidrocortisona em vez de dexametasona – ver protocolo) </a:t>
            </a:r>
          </a:p>
          <a:p>
            <a:r>
              <a:rPr lang="pt-PT" sz="2400" dirty="0"/>
              <a:t>Os pacientes com insuficiência hepática ou renal são elegíveis</a:t>
            </a:r>
          </a:p>
          <a:p>
            <a:endParaRPr lang="pt-PT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5058092"/>
            <a:ext cx="11301975" cy="13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  <a:p>
            <a:r>
              <a:rPr lang="pt-PT" sz="2400" dirty="0"/>
              <a:t>Se, após randomização, os corticosteroides se tornarem indicados num paciente ao qual tenham sido prestados os cuidados habituais, estes devem ser administrados (isto só deve acontecer devido a uma alteração no estado clínico)</a:t>
            </a:r>
          </a:p>
          <a:p>
            <a:endParaRPr lang="pt-PT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2343" y="0"/>
            <a:ext cx="7766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200" dirty="0"/>
              <a:t>Corticosteroides para gripe</a:t>
            </a:r>
          </a:p>
          <a:p>
            <a:r>
              <a:rPr lang="pt-PT" sz="3200" dirty="0"/>
              <a:t>Elegibilidade</a:t>
            </a:r>
          </a:p>
        </p:txBody>
      </p:sp>
    </p:spTree>
    <p:extLst>
      <p:ext uri="{BB962C8B-B14F-4D97-AF65-F5344CB8AC3E}">
        <p14:creationId xmlns:p14="http://schemas.microsoft.com/office/powerpoint/2010/main" val="296642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6" y="1482585"/>
            <a:ext cx="9252892" cy="4580078"/>
          </a:xfrm>
        </p:spPr>
        <p:txBody>
          <a:bodyPr>
            <a:noAutofit/>
          </a:bodyPr>
          <a:lstStyle/>
          <a:p>
            <a:r>
              <a:rPr lang="pt-PT" sz="2200" dirty="0"/>
              <a:t>Dexametasona de 6 mg uma vez por dia, oral/nasogástrica ou intravenoso </a:t>
            </a:r>
          </a:p>
          <a:p>
            <a:r>
              <a:rPr lang="pt-PT" sz="2200" dirty="0"/>
              <a:t>Tratar durante 10 dias ou até receber alta, consoante o que ocorrer mais cedo</a:t>
            </a:r>
          </a:p>
          <a:p>
            <a:r>
              <a:rPr lang="pt-PT" sz="2200" dirty="0"/>
              <a:t>Sem amostras de base ou de seguimento</a:t>
            </a:r>
          </a:p>
          <a:p>
            <a:r>
              <a:rPr lang="pt-PT" sz="2200" dirty="0"/>
              <a:t>Devem ser considerados e antecipados efeitos secundários importantes dos corticosteroides, como na prática normal, por ex.,</a:t>
            </a:r>
          </a:p>
          <a:p>
            <a:pPr lvl="1"/>
            <a:r>
              <a:rPr lang="pt-PT" sz="2200" dirty="0"/>
              <a:t>Risco de hiperglicemia (considerar necessidade de monitorização aumentada)</a:t>
            </a:r>
          </a:p>
          <a:p>
            <a:pPr lvl="1"/>
            <a:r>
              <a:rPr lang="pt-PT" sz="2200" dirty="0"/>
              <a:t>Úlceras pépticas (considerar necessidade de proteção gástrica se for de alto risco)</a:t>
            </a:r>
          </a:p>
          <a:p>
            <a:pPr lvl="1"/>
            <a:r>
              <a:rPr lang="pt-PT" sz="2200" dirty="0"/>
              <a:t>Infeção (especialmente se outras razões para imunossupressão)</a:t>
            </a:r>
          </a:p>
          <a:p>
            <a:pPr lvl="1"/>
            <a:r>
              <a:rPr lang="pt-PT" sz="2200" dirty="0"/>
              <a:t>Reações psiquiátricas</a:t>
            </a:r>
          </a:p>
          <a:p>
            <a:pPr lvl="1"/>
            <a:r>
              <a:rPr lang="pt-PT" sz="2200" dirty="0"/>
              <a:t>Retenção de líquidos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12" y="1560309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/>
          </a:p>
          <a:p>
            <a:endParaRPr lang="en-GB" sz="24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2275" y="5812067"/>
            <a:ext cx="12099723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PT" sz="2200" dirty="0"/>
              <a:t>Risco de insuficiência suprarrenal com a interrupção súbita em alguns pacientes, por exemplo, utilização prévia significativa de corticosteroides ou outras razões para insuficiência suprarrenal (considerar a interrupção gradual após a prática normal)</a:t>
            </a:r>
          </a:p>
          <a:p>
            <a:pPr lvl="1"/>
            <a:endParaRPr lang="pt-PT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200" dirty="0"/>
              <a:t>Corticosteroides para gripe</a:t>
            </a:r>
          </a:p>
          <a:p>
            <a:r>
              <a:rPr lang="pt-PT" sz="3200" dirty="0"/>
              <a:t>Dosagem e efeitos secundários</a:t>
            </a:r>
          </a:p>
        </p:txBody>
      </p:sp>
    </p:spTree>
    <p:extLst>
      <p:ext uri="{BB962C8B-B14F-4D97-AF65-F5344CB8AC3E}">
        <p14:creationId xmlns:p14="http://schemas.microsoft.com/office/powerpoint/2010/main" val="17033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pt-PT" sz="2200" dirty="0"/>
              <a:t>A dexametasona é um substrato do CYP3A4, pelo que existe um risco de exposição aumentada e efeitos secundários se administrada em conjunto com inibidores potentes de CYP3A4, por ex., </a:t>
            </a:r>
          </a:p>
          <a:p>
            <a:pPr lvl="1"/>
            <a:r>
              <a:rPr lang="pt-PT" sz="2200" dirty="0"/>
              <a:t>Claritromicina/eritromicina (</a:t>
            </a:r>
            <a:r>
              <a:rPr lang="pt-PT" sz="2200" u="sng" dirty="0"/>
              <a:t>mas não azitromicina</a:t>
            </a:r>
            <a:r>
              <a:rPr lang="pt-PT" sz="2200" dirty="0"/>
              <a:t>)</a:t>
            </a:r>
          </a:p>
          <a:p>
            <a:pPr lvl="1"/>
            <a:r>
              <a:rPr lang="pt-PT" sz="2200" dirty="0"/>
              <a:t>Ritonavir/cobicistat</a:t>
            </a:r>
          </a:p>
          <a:p>
            <a:pPr lvl="1"/>
            <a:r>
              <a:rPr lang="pt-PT" sz="2200" dirty="0"/>
              <a:t>Antifúngicos azólicos </a:t>
            </a:r>
          </a:p>
          <a:p>
            <a:endParaRPr lang="pt-PT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  <a:p>
            <a:r>
              <a:rPr lang="pt-PT" sz="2200" dirty="0"/>
              <a:t>Pondere se um inibidor potente de CYP3A4 pode ser suspenso/substituído em segurança ou se é necessária uma monitorização acrescida dos efeitos secundários dos esteroides</a:t>
            </a:r>
          </a:p>
          <a:p>
            <a:endParaRPr lang="pt-PT" sz="2200" dirty="0"/>
          </a:p>
          <a:p>
            <a:r>
              <a:rPr lang="pt-PT" sz="2200" dirty="0"/>
              <a:t>Se não for possível evitar inibidores potentes de CYP3A4, pode não ser apropriado incluir o paciente na comparação com corticosteroides, mas tal não é proibido pelo protocolo, uma vez que o tratamento deve ser baseado numa avaliação dos riscos/benefícios individuais</a:t>
            </a:r>
          </a:p>
          <a:p>
            <a:endParaRPr lang="pt-PT" sz="2400" dirty="0"/>
          </a:p>
          <a:p>
            <a:endParaRPr lang="pt-PT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pt-PT" sz="3200" dirty="0"/>
              <a:t>Corticosteroides para gripe</a:t>
            </a:r>
            <a:br/>
            <a:r>
              <a:rPr lang="pt-PT" sz="3200" dirty="0"/>
              <a:t>Potenciais interações</a:t>
            </a:r>
          </a:p>
        </p:txBody>
      </p:sp>
    </p:spTree>
    <p:extLst>
      <p:ext uri="{BB962C8B-B14F-4D97-AF65-F5344CB8AC3E}">
        <p14:creationId xmlns:p14="http://schemas.microsoft.com/office/powerpoint/2010/main" val="16394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2" y="56169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Sumário - Tratamentos da gripe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pt-PT" sz="2400" dirty="0"/>
              <a:t>A gripe mata centenas de milhares de pessoas por ano e uma pandemia de gripe pode ser cem vezes pior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Ao contrário da COVID-19, nenhum tratamento promissor contra a gripe foi devidamente avaliado em ensaios clínicos randomizados de pacientes hospitalizados</a:t>
            </a:r>
          </a:p>
          <a:p>
            <a:endParaRPr lang="pt-PT" sz="2400" dirty="0"/>
          </a:p>
          <a:p>
            <a:r>
              <a:rPr lang="pt-PT" sz="2400" dirty="0"/>
              <a:t>Obrigado por se juntar a nós para melhorar o tratamento da gripe!</a:t>
            </a:r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682" y="0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dirty="0"/>
              <a:t>Contexto da gripe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896" y="1473319"/>
            <a:ext cx="8736360" cy="4753862"/>
          </a:xfrm>
        </p:spPr>
        <p:txBody>
          <a:bodyPr>
            <a:normAutofit fontScale="92500"/>
          </a:bodyPr>
          <a:lstStyle/>
          <a:p>
            <a:r>
              <a:rPr lang="pt-PT" sz="2400" dirty="0"/>
              <a:t>A gripe sazonal mata cerca de 400 000 pessoas/ano em todo o mundo (um terço com menos de 65 anos)</a:t>
            </a:r>
          </a:p>
          <a:p>
            <a:endParaRPr lang="pt-PT" sz="2400" dirty="0"/>
          </a:p>
          <a:p>
            <a:r>
              <a:rPr lang="pt-PT" sz="2400" dirty="0"/>
              <a:t>Uma pandemia de gripe pode matar dezenas de milhões de pessoas</a:t>
            </a:r>
          </a:p>
          <a:p>
            <a:endParaRPr lang="pt-PT" sz="2400" dirty="0"/>
          </a:p>
          <a:p>
            <a:r>
              <a:rPr lang="pt-PT" sz="2400" dirty="0"/>
              <a:t>O RECOVERY e outros ensaios identificaram rapidamente tratamentos que salvam vidas para COVID-19, randomizando milhares de pacientes</a:t>
            </a:r>
          </a:p>
          <a:p>
            <a:endParaRPr lang="pt-PT" sz="2400" dirty="0"/>
          </a:p>
          <a:p>
            <a:r>
              <a:rPr lang="pt-PT" sz="2400" dirty="0"/>
              <a:t>Muitos outros tratamentos promissores foram considerados ineficazes</a:t>
            </a:r>
          </a:p>
          <a:p>
            <a:pPr marL="0" indent="0">
              <a:buNone/>
            </a:pPr>
            <a:endParaRPr lang="pt-PT" sz="2400" dirty="0"/>
          </a:p>
          <a:p>
            <a:r>
              <a:rPr lang="pt-PT" sz="2400" dirty="0"/>
              <a:t>Ao contrário da COVID-19, não temos boas evidências (ou seja, randomizadas) para orientar o tratamento da gripe</a:t>
            </a:r>
          </a:p>
          <a:p>
            <a:endParaRPr lang="pt-PT" sz="2400" dirty="0"/>
          </a:p>
          <a:p>
            <a:endParaRPr lang="pt-PT" sz="2400" dirty="0"/>
          </a:p>
        </p:txBody>
      </p:sp>
      <p:pic>
        <p:nvPicPr>
          <p:cNvPr id="4" name="Picture 3" descr="A picture containing cake, decorated, colorful, several&#10;&#10;Description automatically generated">
            <a:extLst>
              <a:ext uri="{FF2B5EF4-FFF2-40B4-BE49-F238E27FC236}">
                <a16:creationId xmlns:a16="http://schemas.microsoft.com/office/drawing/2014/main" id="{D8E2B7A5-8C49-E44E-9A1F-DFF16746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30" y="1939785"/>
            <a:ext cx="3784761" cy="3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dirty="0"/>
              <a:t>Elegibilidade para o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429757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sz="2000" dirty="0"/>
              <a:t>Pacientes hospitalizados com ≥18 anos</a:t>
            </a:r>
            <a:endParaRPr lang="pt-PT" sz="7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pt-PT" sz="2000" dirty="0"/>
              <a:t>Síndrome de pneumonia, por exemplo,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PT" sz="1800" dirty="0"/>
              <a:t>Sintomas típicos de uma nova infeção do trato respiratório (tosse, dificuldade em respirar, febre, etc.); e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sz="1800" dirty="0"/>
              <a:t>Evidência objetiva de doença pulmonar aguda (por exemplo, alterações em radiografia/TAC/ecografia, hipoxia ou exame clínico); e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PT" sz="1800" dirty="0"/>
              <a:t>Causas alternativas consideradas improváveis ou excluídas (por exemplo, insuficiência cardíaca)</a:t>
            </a:r>
          </a:p>
          <a:p>
            <a:pPr marL="457200" lvl="1" indent="0">
              <a:buNone/>
            </a:pPr>
            <a:r>
              <a:rPr lang="pt-BR" sz="1800" i="1" dirty="0"/>
              <a:t>No entanto, o diagnóstico é clínico, segundo a opinião do médico responsável (estes critérios servem apenas de guia)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pt-PT" sz="2000" dirty="0"/>
              <a:t>Um dos seguintes diagnósticos: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PT" sz="1800" dirty="0">
                <a:solidFill>
                  <a:schemeClr val="bg1">
                    <a:lumMod val="75000"/>
                  </a:schemeClr>
                </a:solidFill>
              </a:rPr>
              <a:t>Infeção por SARS-CoV-2 confirmada (comparações COVID-19 não abertas na UE)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sz="1800" b="1" dirty="0"/>
              <a:t>Infeção confirmada por Influenza A ou B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PT" sz="1800" dirty="0">
                <a:solidFill>
                  <a:schemeClr val="bg1">
                    <a:lumMod val="75000"/>
                  </a:schemeClr>
                </a:solidFill>
              </a:rPr>
              <a:t>Pneumonia adquirida na comunidade com antibióticos planeados (sem suspeita de COVID-19/gripe/Pneumocistose/tuberculose)</a:t>
            </a:r>
            <a:endParaRPr lang="pt-PT" sz="7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PT" sz="2000" dirty="0"/>
              <a:t>Nenhum historial médico que pudesse colocar o paciente em risco se ele participasse</a:t>
            </a:r>
            <a:endParaRPr lang="pt-PT" sz="7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PT" sz="2000" dirty="0"/>
              <a:t>O médico não acredita que um tratamento do ensaio específico seja indicado ou contraindicado</a:t>
            </a:r>
          </a:p>
        </p:txBody>
      </p:sp>
    </p:spTree>
    <p:extLst>
      <p:ext uri="{BB962C8B-B14F-4D97-AF65-F5344CB8AC3E}">
        <p14:creationId xmlns:p14="http://schemas.microsoft.com/office/powerpoint/2010/main" val="27020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53" y="15990"/>
            <a:ext cx="809625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Design do RECOVERY: Protocolo Principal V27.0 (inclui comparações fora da UE)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t-PT" sz="2000" b="1" dirty="0"/>
              <a:t>PACIENTES HOSPITALIZADOS COM PNEUMONIA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2000" b="1" dirty="0"/>
              <a:t>ANÁLISE</a:t>
            </a:r>
            <a:endParaRPr lang="pt-PT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600" b="1" dirty="0"/>
              <a:t>R</a:t>
            </a:r>
            <a:endParaRPr lang="pt-PT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Pacientes com SARS-CoV-2 confirmado (NÃO ABERTO NA UE)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Dose elevada de dexametasona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100" b="1" dirty="0">
                  <a:solidFill>
                    <a:schemeClr val="bg1"/>
                  </a:solidFill>
                </a:rPr>
                <a:t>Cuidados habituais (dose padrão de corticosteroides)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0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/>
                <a:t>ou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575067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/>
                <a:t>Comparação de doses elevadas de corticosteroides para COVID-19 (pacientes em VNI ou VMI)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Dexametasona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corticosteroides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/>
                <a:t>Comparação de corticosteroides da gripe (pacientes com hipoxia)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065089"/>
            <a:ext cx="3393651" cy="1452326"/>
            <a:chOff x="849410" y="1529755"/>
            <a:chExt cx="3393651" cy="1452326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59" y="1529755"/>
              <a:ext cx="2775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/>
                <a:t>Comparação com baloxavir</a:t>
              </a:r>
            </a:p>
            <a:p>
              <a:r>
                <a:rPr lang="pt-PT" sz="1600" b="1" dirty="0"/>
                <a:t>ATUALMENTE NÃO ABERTO NA UE</a:t>
              </a:r>
              <a:endParaRPr lang="pt-PT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/>
                <a:t>Comparação com oseltamivir</a:t>
              </a:r>
              <a:endParaRPr lang="pt-PT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Pacientes com GRIPE confirmada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Sotrovimab</a:t>
                </a:r>
                <a:endParaRPr lang="pt-P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Cuidados habituais sem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i="1" dirty="0"/>
                  <a:t>ou</a:t>
                </a:r>
                <a:endParaRPr lang="pt-PT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dirty="0"/>
                  <a:t>Comparação com o sotrovimab</a:t>
                </a:r>
                <a:endParaRPr lang="pt-PT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Pacientes com PAC (sem suspeita de SARS-CoV-2/gripe/Pneumocistose/tuberculose)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Dexametasona</a:t>
                </a:r>
                <a:endParaRPr lang="pt-P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Cuidados habituais sem corticosteroides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i="1" dirty="0"/>
                  <a:t>ou</a:t>
                </a:r>
                <a:endParaRPr lang="pt-PT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22145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b="1" dirty="0"/>
                  <a:t>Comparação de corticosteroides para pneumonia adquirida na comunidade (PAC)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667613"/>
            <a:ext cx="335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Dados de referência recolhidos, adequação determinada</a:t>
            </a:r>
          </a:p>
          <a:p>
            <a:r>
              <a:rPr lang="pt-PT" sz="1400" b="1" dirty="0"/>
              <a:t>Randomização 1:1 em cada comparação adequada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Resultados aos 28 dias e 6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b="1" dirty="0"/>
              <a:t>Mortalidade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 dirty="0"/>
              <a:t>Tempo até à alta hospitalar com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b="1" dirty="0"/>
              <a:t>Progressão para ventilação ou morte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t-PT" sz="2000" b="1" dirty="0"/>
              <a:t>PACIENTES HOSPITALIZADOS COM PNEUMONIA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11239" y="144782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2000" b="1" dirty="0"/>
              <a:t>ANÁLISE</a:t>
            </a:r>
            <a:endParaRPr lang="pt-PT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600" b="1" dirty="0"/>
              <a:t>R</a:t>
            </a:r>
            <a:endParaRPr lang="pt-PT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Pacientes com SARS-CoV-2 confirmado (NÃO ABERTO NA UE)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Dose elevada de dexametasona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(dose padrão de corticosteroides)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/>
                <a:t>Comparação de doses elevadas de corticosteroides para COVID-19 (pacientes em VNI ou VMI)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Dexametasona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corticosteroides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/>
                <a:t>Comparação de corticosteroides da gripe (pacientes com hipoxia)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60" y="1584619"/>
              <a:ext cx="2651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/>
                <a:t>Comparação com baloxavir</a:t>
              </a:r>
            </a:p>
            <a:p>
              <a:r>
                <a:rPr lang="pt-PT" sz="1600" b="1" dirty="0"/>
                <a:t>ATUALMENTE NÃO ABERTO NA UE</a:t>
              </a:r>
              <a:endParaRPr lang="pt-PT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Cuidados habituais sem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/>
                <a:t>ou</a:t>
              </a:r>
              <a:endParaRPr lang="pt-PT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/>
                <a:t>Comparação com oseltamivir</a:t>
              </a:r>
              <a:endParaRPr lang="pt-PT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Pacientes com GRIPE confirmada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Sotrovimab</a:t>
                </a:r>
                <a:endParaRPr lang="pt-P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Cuidados habituais sem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i="1" dirty="0"/>
                  <a:t>ou</a:t>
                </a:r>
                <a:endParaRPr lang="pt-PT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dirty="0"/>
                  <a:t>Comparação com o sotrovimab</a:t>
                </a:r>
                <a:endParaRPr lang="pt-PT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Pacientes com PAC (sem suspeita de SARS-CoV-2/gripe/Pneumocistose/tuberculose)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Dexametasona</a:t>
                </a:r>
                <a:endParaRPr lang="pt-P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1200" b="1" dirty="0">
                    <a:solidFill>
                      <a:schemeClr val="bg1"/>
                    </a:solidFill>
                  </a:rPr>
                  <a:t>Cuidados habituais sem corticosteroides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i="1" dirty="0"/>
                  <a:t>ou</a:t>
                </a:r>
                <a:endParaRPr lang="pt-PT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b="1" dirty="0"/>
                  <a:t>Comparação de corticosteroides para pneumonia adquirida na comunidade (PAC)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2541" y="3687392"/>
            <a:ext cx="3492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Dados de referência recolhidos, adequação determinada</a:t>
            </a:r>
          </a:p>
          <a:p>
            <a:r>
              <a:rPr lang="pt-PT" sz="1400" b="1" dirty="0"/>
              <a:t>Randomização 1:1 em cada comparação adequada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Resultados aos 28 dias e 6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b="1" dirty="0"/>
              <a:t>Mortalidade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 dirty="0"/>
              <a:t>Tempo até à alta hospitalar com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300" b="1" dirty="0"/>
              <a:t>Progressão para ventilação ou morte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812541" y="5071696"/>
            <a:ext cx="3532204" cy="157472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611391" y="59174"/>
            <a:ext cx="8096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200" dirty="0"/>
              <a:t>Design do RECOVERY: </a:t>
            </a:r>
          </a:p>
          <a:p>
            <a:r>
              <a:rPr lang="pt-PT" sz="3200" dirty="0"/>
              <a:t>Comparações da gripe na UE</a:t>
            </a:r>
          </a:p>
        </p:txBody>
      </p:sp>
    </p:spTree>
    <p:extLst>
      <p:ext uri="{BB962C8B-B14F-4D97-AF65-F5344CB8AC3E}">
        <p14:creationId xmlns:p14="http://schemas.microsoft.com/office/powerpoint/2010/main" val="308160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Oseltamivir (TAMIFLU)</a:t>
            </a:r>
          </a:p>
        </p:txBody>
      </p:sp>
    </p:spTree>
    <p:extLst>
      <p:ext uri="{BB962C8B-B14F-4D97-AF65-F5344CB8AC3E}">
        <p14:creationId xmlns:p14="http://schemas.microsoft.com/office/powerpoint/2010/main" val="208162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83042A-DC61-C148-8A7C-6FFD2501A342}"/>
              </a:ext>
            </a:extLst>
          </p:cNvPr>
          <p:cNvGrpSpPr>
            <a:grpSpLocks noChangeAspect="1"/>
          </p:cNvGrpSpPr>
          <p:nvPr/>
        </p:nvGrpSpPr>
        <p:grpSpPr>
          <a:xfrm>
            <a:off x="680860" y="3428592"/>
            <a:ext cx="8724397" cy="3429408"/>
            <a:chOff x="914400" y="2310504"/>
            <a:chExt cx="8735786" cy="34338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84A543-4860-364F-96C2-3052EC5CED3E}"/>
                </a:ext>
              </a:extLst>
            </p:cNvPr>
            <p:cNvGrpSpPr/>
            <p:nvPr/>
          </p:nvGrpSpPr>
          <p:grpSpPr>
            <a:xfrm>
              <a:off x="914400" y="2317012"/>
              <a:ext cx="8735786" cy="3427377"/>
              <a:chOff x="914400" y="3525339"/>
              <a:chExt cx="8404167" cy="3186786"/>
            </a:xfrm>
          </p:grpSpPr>
          <p:pic>
            <p:nvPicPr>
              <p:cNvPr id="21" name="Picture 2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BB34C04F-2DDD-F34F-9058-C18F25EEF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46"/>
              <a:stretch/>
            </p:blipFill>
            <p:spPr>
              <a:xfrm>
                <a:off x="914400" y="3525339"/>
                <a:ext cx="8404167" cy="290820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1DF930-EB2B-F24E-821B-DF721B6E2D4B}"/>
                  </a:ext>
                </a:extLst>
              </p:cNvPr>
              <p:cNvSpPr txBox="1"/>
              <p:nvPr/>
            </p:nvSpPr>
            <p:spPr>
              <a:xfrm>
                <a:off x="4364068" y="6425953"/>
                <a:ext cx="2455167" cy="28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400" dirty="0"/>
                  <a:t>Tempo decorrido desde o início do tratamento (h)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B48F0-9A7C-A349-999C-615625AB5A53}"/>
                </a:ext>
              </a:extLst>
            </p:cNvPr>
            <p:cNvCxnSpPr>
              <a:cxnSpLocks/>
            </p:cNvCxnSpPr>
            <p:nvPr/>
          </p:nvCxnSpPr>
          <p:spPr>
            <a:xfrm>
              <a:off x="2073729" y="3795840"/>
              <a:ext cx="21145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EDA172-4D06-344A-9222-EB243B8CA2C1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79" y="3804560"/>
              <a:ext cx="0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2117A-835A-D541-8A9A-C75BB6FFE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3736" y="3804560"/>
              <a:ext cx="1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A0EBA-F61A-3E44-9F8E-2729C655044D}"/>
                </a:ext>
              </a:extLst>
            </p:cNvPr>
            <p:cNvSpPr txBox="1"/>
            <p:nvPr/>
          </p:nvSpPr>
          <p:spPr>
            <a:xfrm>
              <a:off x="2402351" y="4602113"/>
              <a:ext cx="83070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200" dirty="0"/>
                <a:t>Baloxavir</a:t>
              </a:r>
            </a:p>
            <a:p>
              <a:r>
                <a:rPr lang="pt-PT" sz="1200" dirty="0"/>
                <a:t>Placebo</a:t>
              </a:r>
            </a:p>
            <a:p>
              <a:r>
                <a:rPr lang="pt-PT" sz="1200" dirty="0"/>
                <a:t>Oseltamivir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99A6F5-6E53-584D-8BA3-82491537BC64}"/>
                </a:ext>
              </a:extLst>
            </p:cNvPr>
            <p:cNvSpPr txBox="1"/>
            <p:nvPr/>
          </p:nvSpPr>
          <p:spPr>
            <a:xfrm rot="16200000">
              <a:off x="282592" y="3573378"/>
              <a:ext cx="274119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400" dirty="0"/>
                <a:t>% sem melhoria dos sintomas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1" y="1412393"/>
            <a:ext cx="11767939" cy="4580078"/>
          </a:xfrm>
        </p:spPr>
        <p:txBody>
          <a:bodyPr>
            <a:normAutofit/>
          </a:bodyPr>
          <a:lstStyle/>
          <a:p>
            <a:r>
              <a:rPr lang="pt-PT" sz="2400" dirty="0"/>
              <a:t>O oseltamivir é um inibidor da neuraminidase (IN)</a:t>
            </a:r>
          </a:p>
          <a:p>
            <a:r>
              <a:rPr lang="pt-PT" sz="2400" dirty="0"/>
              <a:t>A neuraminidase permite a liberação do vírus a partir de células infetadas, pelo que os IN interferem com o ciclo de replicação viral</a:t>
            </a:r>
          </a:p>
          <a:p>
            <a:r>
              <a:rPr lang="pt-PT" sz="2400" dirty="0"/>
              <a:t>O oseltamivir reduz a duração dos sintomas de gripe em cerca de 16 horas, se iniciado dentro das 48 horas após o início dos sintomas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0181" y="6371458"/>
            <a:ext cx="25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Ison MG et al. Lancet Infect Dis. 2020 Oct;20(10):1204-1214. PMID32526195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Oseltamivir (Tamiflu)</a:t>
            </a:r>
            <a:br/>
            <a:r>
              <a:rPr lang="pt-PT" sz="32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80186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516725"/>
            <a:ext cx="11767939" cy="4580078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Alguns </a:t>
            </a:r>
            <a:r>
              <a:rPr lang="pt-PT" i="1" dirty="0"/>
              <a:t>estudos observacionais</a:t>
            </a:r>
            <a:r>
              <a:rPr lang="pt-PT" dirty="0"/>
              <a:t> sugeriram um benefício do oseltamivir em pacientes hospitalizados, mas outros não, e </a:t>
            </a:r>
            <a:r>
              <a:rPr lang="pt-PT" i="1" dirty="0"/>
              <a:t>faltam provas de ensaios randomizados</a:t>
            </a:r>
            <a:r>
              <a:rPr lang="pt-PT" dirty="0"/>
              <a:t>.</a:t>
            </a:r>
            <a:r>
              <a:rPr lang="pt-PT" baseline="30000" dirty="0"/>
              <a:t>1,2</a:t>
            </a:r>
          </a:p>
          <a:p>
            <a:endParaRPr lang="pt-PT" baseline="30000" dirty="0"/>
          </a:p>
          <a:p>
            <a:r>
              <a:rPr lang="pt-PT" dirty="0"/>
              <a:t>Esses dados observacionais essão sujeitos a vieses que não podem ser evitados de forma confiável</a:t>
            </a:r>
          </a:p>
          <a:p>
            <a:endParaRPr lang="pt-PT" baseline="30000" dirty="0"/>
          </a:p>
          <a:p>
            <a:r>
              <a:rPr lang="pt-PT" dirty="0"/>
              <a:t>Durante a pandemia, os dados observacionais para vários tratamentos da COVID-19 (por ex., azitromicina, plasma convalescente) foram enganosos, e contraditos por grandes ensaios randomizados subsequentes</a:t>
            </a:r>
          </a:p>
          <a:p>
            <a:endParaRPr lang="pt-PT" dirty="0"/>
          </a:p>
          <a:p>
            <a:r>
              <a:rPr lang="pt-PT" dirty="0"/>
              <a:t>Sem evidência randomizada, a eficácia e segurança do oseltamivir em pacientes hospitalizados são incertas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1215" y="6273225"/>
            <a:ext cx="705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/>
              <a:t>1 Muthuri SG, et al. Lancet Respir Med. 2014 May;2(5):395-404. </a:t>
            </a:r>
            <a:r>
              <a:rPr lang="pt-PT" sz="1600" u="sng" dirty="0">
                <a:hlinkClick r:id="rId2"/>
              </a:rPr>
              <a:t>PMC6637757</a:t>
            </a:r>
            <a:endParaRPr lang="pt-PT" sz="1600" dirty="0"/>
          </a:p>
          <a:p>
            <a:r>
              <a:rPr lang="pt-PT" sz="1600" dirty="0"/>
              <a:t>2 Heneghan CJ, et al. Health Technol Assess. 2016 May;20(42):1-242. </a:t>
            </a:r>
            <a:r>
              <a:rPr lang="pt-PT" sz="1600" u="sng" dirty="0">
                <a:hlinkClick r:id="rId3"/>
              </a:rPr>
              <a:t>PMC4904189</a:t>
            </a:r>
            <a:endParaRPr lang="pt-PT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328" y="29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200" dirty="0"/>
              <a:t>Oseltamivir (Tamiflu)</a:t>
            </a:r>
            <a:br/>
            <a:r>
              <a:rPr lang="pt-PT" sz="32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299917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87" y="1459126"/>
            <a:ext cx="6663628" cy="3957558"/>
          </a:xfrm>
        </p:spPr>
        <p:txBody>
          <a:bodyPr>
            <a:normAutofit/>
          </a:bodyPr>
          <a:lstStyle/>
          <a:p>
            <a:r>
              <a:rPr lang="pt-PT" sz="2400" dirty="0"/>
              <a:t>Muitas orientações de tratamento recomendam IN para pacientes hospitalizados com gripe</a:t>
            </a:r>
          </a:p>
          <a:p>
            <a:r>
              <a:rPr lang="pt-PT" sz="2400" dirty="0"/>
              <a:t>Em 2023, o Médico Chefe da Inglaterra escreveu a todos os hospitais do Reino Unido em apoio aos ensaios que incluem uma vertente sem antivirais</a:t>
            </a:r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162" y="2415209"/>
            <a:ext cx="3222490" cy="4371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15" y="1449635"/>
            <a:ext cx="3118829" cy="4258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8647" y="3495087"/>
            <a:ext cx="6605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i="1" dirty="0"/>
              <a:t>“[...] especificamente para os hospitais e médicos que realizam ensaios nacionais, consideramos que está inteiramente de acordo com as boas práticas clínicas e as nossas orientações para randomizar".</a:t>
            </a:r>
          </a:p>
          <a:p>
            <a:endParaRPr lang="pt-PT" b="1" i="1" dirty="0"/>
          </a:p>
          <a:p>
            <a:r>
              <a:rPr lang="pt-PT" b="1" i="1" dirty="0"/>
              <a:t>"Até ao momento, nenhum desses tratamentos antivirais foi comprovado em ensaios clínicos randomizados e controlados para melhorar os resultados clínicos para pacientes hospitalizados".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387" y="5744938"/>
            <a:ext cx="822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Discussões/comunicações locais podem ser necessárias para explicar este contexto</a:t>
            </a:r>
            <a:endParaRPr lang="pt-P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Oseltamivir (Tamiflu)</a:t>
            </a:r>
            <a:br/>
            <a:r>
              <a:rPr lang="pt-PT" sz="32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8069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58F164-28B4-4896-B052-487EDE43D69D}"/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cf0dfbcc-b360-4cf7-9bf5-370ba522dbe9"/>
    <ds:schemaRef ds:uri="http://purl.org/dc/dcmitype/"/>
    <ds:schemaRef ds:uri="83c9eb58-c16a-4eef-9abf-4aeec758fe0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5730</TotalTime>
  <Words>1671</Words>
  <Application>Microsoft Office PowerPoint</Application>
  <PresentationFormat>Widescreen</PresentationFormat>
  <Paragraphs>210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O ensaio RECOVERY</vt:lpstr>
      <vt:lpstr>Contexto da gripe </vt:lpstr>
      <vt:lpstr>Elegibilidade para o RECOVERY</vt:lpstr>
      <vt:lpstr>Design do RECOVERY: Protocolo Principal V27.0 (inclui comparações fora da UE)</vt:lpstr>
      <vt:lpstr>PowerPoint Presentation</vt:lpstr>
      <vt:lpstr>PowerPoint Presentation</vt:lpstr>
      <vt:lpstr>Oseltamivir (Tamiflu) Contexto</vt:lpstr>
      <vt:lpstr>PowerPoint Presentation</vt:lpstr>
      <vt:lpstr>Oseltamivir (Tamiflu) Contexto</vt:lpstr>
      <vt:lpstr>Oseltamivir (Tamiflu) Elegibilidade</vt:lpstr>
      <vt:lpstr>Oseltamivir (Tamiflu) Dosagem e efeitos secundários</vt:lpstr>
      <vt:lpstr>PowerPoint Presentation</vt:lpstr>
      <vt:lpstr>Corticosteroides para gripe Contexto</vt:lpstr>
      <vt:lpstr>PowerPoint Presentation</vt:lpstr>
      <vt:lpstr>PowerPoint Presentation</vt:lpstr>
      <vt:lpstr>Corticosteroides para gripe Potenciais interações</vt:lpstr>
      <vt:lpstr>Sumário - Tratamentos da gripe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Barbosa Sousa Gouveia, S.I. (Sofia)</cp:lastModifiedBy>
  <cp:revision>650</cp:revision>
  <cp:lastPrinted>2020-03-18T19:42:16Z</cp:lastPrinted>
  <dcterms:created xsi:type="dcterms:W3CDTF">2020-03-14T13:47:38Z</dcterms:created>
  <dcterms:modified xsi:type="dcterms:W3CDTF">2024-12-12T10:00:58Z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