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303" r:id="rId3"/>
    <p:sldId id="304" r:id="rId4"/>
    <p:sldId id="305" r:id="rId5"/>
    <p:sldId id="306" r:id="rId6"/>
    <p:sldId id="307" r:id="rId7"/>
    <p:sldId id="308" r:id="rId8"/>
    <p:sldId id="309" r:id="rId9"/>
    <p:sldId id="310" r:id="rId10"/>
    <p:sldId id="266" r:id="rId11"/>
    <p:sldId id="282" r:id="rId12"/>
    <p:sldId id="267" r:id="rId13"/>
    <p:sldId id="270" r:id="rId14"/>
    <p:sldId id="268" r:id="rId15"/>
    <p:sldId id="294" r:id="rId16"/>
    <p:sldId id="295" r:id="rId17"/>
    <p:sldId id="296" r:id="rId18"/>
    <p:sldId id="297" r:id="rId19"/>
    <p:sldId id="298" r:id="rId20"/>
    <p:sldId id="299" r:id="rId21"/>
    <p:sldId id="300" r:id="rId22"/>
    <p:sldId id="301" r:id="rId23"/>
    <p:sldId id="302" r:id="rId24"/>
    <p:sldId id="281" r:id="rId25"/>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6" autoAdjust="0"/>
    <p:restoredTop sz="94660"/>
  </p:normalViewPr>
  <p:slideViewPr>
    <p:cSldViewPr snapToGrid="0">
      <p:cViewPr varScale="1">
        <p:scale>
          <a:sx n="111" d="100"/>
          <a:sy n="111" d="100"/>
        </p:scale>
        <p:origin x="222"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08/04/2020</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08/04/2020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fontScale="90000"/>
          </a:bodyPr>
          <a:lstStyle/>
          <a:p>
            <a:r>
              <a:rPr lang="en-GB" b="1" dirty="0">
                <a:solidFill>
                  <a:srgbClr val="C00000"/>
                </a:solidFill>
                <a:latin typeface="+mn-lt"/>
              </a:rPr>
              <a:t/>
            </a:r>
            <a:br>
              <a:rPr lang="en-GB" b="1" dirty="0">
                <a:solidFill>
                  <a:srgbClr val="C00000"/>
                </a:solidFill>
                <a:latin typeface="+mn-lt"/>
              </a:rPr>
            </a:br>
            <a:r>
              <a:rPr lang="en-GB" b="1" dirty="0">
                <a:solidFill>
                  <a:srgbClr val="9E3159"/>
                </a:solidFill>
                <a:latin typeface="+mn-lt"/>
              </a:rPr>
              <a:t>Randomised Evaluation of COVID-19 Therapy:</a:t>
            </a:r>
            <a:br>
              <a:rPr lang="en-GB" b="1" dirty="0">
                <a:solidFill>
                  <a:srgbClr val="9E3159"/>
                </a:solidFill>
                <a:latin typeface="+mn-lt"/>
              </a:rPr>
            </a:br>
            <a:r>
              <a:rPr lang="en-GB" b="1" dirty="0">
                <a:solidFill>
                  <a:srgbClr val="9E3159"/>
                </a:solidFill>
                <a:latin typeface="+mn-lt"/>
              </a:rPr>
              <a:t>the RECOVERY trial</a:t>
            </a:r>
          </a:p>
        </p:txBody>
      </p:sp>
      <p:sp>
        <p:nvSpPr>
          <p:cNvPr id="3" name="Subtitle 2"/>
          <p:cNvSpPr>
            <a:spLocks noGrp="1"/>
          </p:cNvSpPr>
          <p:nvPr>
            <p:ph type="subTitle" idx="1"/>
          </p:nvPr>
        </p:nvSpPr>
        <p:spPr>
          <a:xfrm>
            <a:off x="1524000" y="5037138"/>
            <a:ext cx="9144000" cy="1655762"/>
          </a:xfrm>
        </p:spPr>
        <p:txBody>
          <a:bodyPr/>
          <a:lstStyle/>
          <a:p>
            <a:r>
              <a:rPr lang="en-GB" b="1" dirty="0"/>
              <a:t>Local Site Training Material</a:t>
            </a:r>
          </a:p>
          <a:p>
            <a:endParaRPr lang="en-GB" b="1" dirty="0"/>
          </a:p>
        </p:txBody>
      </p:sp>
      <p:pic>
        <p:nvPicPr>
          <p:cNvPr id="6" name="Picture 5"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p>
        </p:txBody>
      </p:sp>
      <p:sp>
        <p:nvSpPr>
          <p:cNvPr id="3" name="Content Placeholder 2"/>
          <p:cNvSpPr>
            <a:spLocks noGrp="1"/>
          </p:cNvSpPr>
          <p:nvPr>
            <p:ph idx="1"/>
          </p:nvPr>
        </p:nvSpPr>
        <p:spPr>
          <a:xfrm>
            <a:off x="507050" y="1490663"/>
            <a:ext cx="11177899" cy="4580078"/>
          </a:xfrm>
        </p:spPr>
        <p:txBody>
          <a:bodyPr/>
          <a:lstStyle/>
          <a:p>
            <a:r>
              <a:rPr lang="en-GB" dirty="0"/>
              <a:t>Patient should be provided with Participant Information Sheet (2 pages) and allowed to read and ask any questions</a:t>
            </a:r>
          </a:p>
          <a:p>
            <a:endParaRPr lang="en-GB" dirty="0"/>
          </a:p>
          <a:p>
            <a:pPr marL="0" indent="0">
              <a:buNone/>
            </a:pPr>
            <a:endParaRPr lang="en-GB" dirty="0"/>
          </a:p>
        </p:txBody>
      </p:sp>
      <p:pic>
        <p:nvPicPr>
          <p:cNvPr id="5" name="Picture 4" descr="A picture containing drawing&#10;&#10;Description automatically generated">
            <a:extLst>
              <a:ext uri="{FF2B5EF4-FFF2-40B4-BE49-F238E27FC236}">
                <a16:creationId xmlns:a16="http://schemas.microsoft.com/office/drawing/2014/main" id="{5DDDBB11-48BE-44E5-BB5F-68611D3B0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4" name="Picture 3">
            <a:extLst>
              <a:ext uri="{FF2B5EF4-FFF2-40B4-BE49-F238E27FC236}">
                <a16:creationId xmlns:a16="http://schemas.microsoft.com/office/drawing/2014/main" id="{A7DC391E-C5B2-4BD0-B382-E2174AC18A50}"/>
              </a:ext>
            </a:extLst>
          </p:cNvPr>
          <p:cNvPicPr>
            <a:picLocks noChangeAspect="1"/>
          </p:cNvPicPr>
          <p:nvPr/>
        </p:nvPicPr>
        <p:blipFill rotWithShape="1">
          <a:blip r:embed="rId3"/>
          <a:srcRect l="26855" t="30356" r="26350" b="11461"/>
          <a:stretch/>
        </p:blipFill>
        <p:spPr>
          <a:xfrm>
            <a:off x="2286000" y="2514599"/>
            <a:ext cx="7543800" cy="4232585"/>
          </a:xfrm>
          <a:prstGeom prst="rect">
            <a:avLst/>
          </a:prstGeom>
          <a:ln w="12700">
            <a:solidFill>
              <a:srgbClr val="9E3159"/>
            </a:solidFill>
          </a:ln>
        </p:spPr>
      </p:pic>
    </p:spTree>
    <p:extLst>
      <p:ext uri="{BB962C8B-B14F-4D97-AF65-F5344CB8AC3E}">
        <p14:creationId xmlns:p14="http://schemas.microsoft.com/office/powerpoint/2010/main" val="61631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p>
        </p:txBody>
      </p:sp>
      <p:sp>
        <p:nvSpPr>
          <p:cNvPr id="3" name="Content Placeholder 2"/>
          <p:cNvSpPr>
            <a:spLocks noGrp="1"/>
          </p:cNvSpPr>
          <p:nvPr>
            <p:ph idx="1"/>
          </p:nvPr>
        </p:nvSpPr>
        <p:spPr/>
        <p:txBody>
          <a:bodyPr>
            <a:normAutofit lnSpcReduction="10000"/>
          </a:bodyPr>
          <a:lstStyle/>
          <a:p>
            <a:r>
              <a:rPr lang="en-GB" b="1" dirty="0"/>
              <a:t>Key points:</a:t>
            </a:r>
          </a:p>
          <a:p>
            <a:pPr lvl="1"/>
            <a:r>
              <a:rPr lang="en-GB" dirty="0"/>
              <a:t>Ensure the patient has had time to ask any questions (they will be scared).</a:t>
            </a:r>
          </a:p>
          <a:p>
            <a:pPr lvl="1"/>
            <a:r>
              <a:rPr lang="en-GB"/>
              <a:t>Participation </a:t>
            </a:r>
            <a:r>
              <a:rPr lang="en-GB" dirty="0"/>
              <a:t>is </a:t>
            </a:r>
            <a:r>
              <a:rPr lang="en-GB" u="sng" dirty="0"/>
              <a:t>voluntary</a:t>
            </a:r>
            <a:r>
              <a:rPr lang="en-GB" dirty="0"/>
              <a:t> and they must understand that (and that if they do not enter the trial they still receive the best care currently available).</a:t>
            </a:r>
          </a:p>
          <a:p>
            <a:pPr lvl="1"/>
            <a:r>
              <a:rPr lang="en-GB" dirty="0"/>
              <a:t>All treatments have side-effects and they will be monitored for these.</a:t>
            </a:r>
          </a:p>
          <a:p>
            <a:pPr lvl="1"/>
            <a:r>
              <a:rPr lang="en-GB" dirty="0"/>
              <a:t>Some of their data will be shared with the trial team outside the hospital (and possibly government officials who might check the trial is being done properly). Anyone who sees their data is bound by strict confidentiality rules.</a:t>
            </a:r>
          </a:p>
          <a:p>
            <a:pPr lvl="1"/>
            <a:r>
              <a:rPr lang="en-GB" dirty="0"/>
              <a:t>Their data will be stored on a computer for several years, but will be kept secure. The trial may collect data held about them from other sources (</a:t>
            </a:r>
            <a:r>
              <a:rPr lang="en-GB" dirty="0" err="1"/>
              <a:t>eg</a:t>
            </a:r>
            <a:r>
              <a:rPr lang="en-GB" dirty="0"/>
              <a:t>, routinely collected data in the NHS) for up to 10 years.</a:t>
            </a:r>
          </a:p>
          <a:p>
            <a:pPr marL="457200" lvl="1" indent="0">
              <a:buNone/>
            </a:pPr>
            <a:endParaRPr lang="en-GB" dirty="0"/>
          </a:p>
          <a:p>
            <a:r>
              <a:rPr lang="en-GB" dirty="0"/>
              <a:t>These are all listed on the consent form itself, so use this as your guide.</a:t>
            </a:r>
          </a:p>
          <a:p>
            <a:pPr lvl="1"/>
            <a:endParaRPr lang="en-GB" dirty="0"/>
          </a:p>
          <a:p>
            <a:pPr lvl="1"/>
            <a:endParaRPr lang="en-GB" dirty="0"/>
          </a:p>
          <a:p>
            <a:pPr lvl="1"/>
            <a:endParaRPr lang="en-GB" dirty="0"/>
          </a:p>
          <a:p>
            <a:pPr lvl="1"/>
            <a:endParaRPr lang="en-GB" dirty="0"/>
          </a:p>
        </p:txBody>
      </p:sp>
      <p:pic>
        <p:nvPicPr>
          <p:cNvPr id="4" name="Picture 3" descr="A picture containing drawing&#10;&#10;Description automatically generated">
            <a:extLst>
              <a:ext uri="{FF2B5EF4-FFF2-40B4-BE49-F238E27FC236}">
                <a16:creationId xmlns:a16="http://schemas.microsoft.com/office/drawing/2014/main" id="{77FB7EFA-A8D5-4BCA-8448-1F67B80E44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371400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556" y="5559885"/>
            <a:ext cx="10515600" cy="1325563"/>
          </a:xfrm>
        </p:spPr>
        <p:txBody>
          <a:bodyPr/>
          <a:lstStyle/>
          <a:p>
            <a:r>
              <a:rPr lang="en-GB" dirty="0"/>
              <a:t>Informed consent</a:t>
            </a:r>
          </a:p>
        </p:txBody>
      </p:sp>
      <p:sp>
        <p:nvSpPr>
          <p:cNvPr id="3" name="Content Placeholder 2"/>
          <p:cNvSpPr>
            <a:spLocks noGrp="1"/>
          </p:cNvSpPr>
          <p:nvPr>
            <p:ph idx="1"/>
          </p:nvPr>
        </p:nvSpPr>
        <p:spPr>
          <a:xfrm>
            <a:off x="504201" y="1596885"/>
            <a:ext cx="6447584" cy="4580078"/>
          </a:xfrm>
        </p:spPr>
        <p:txBody>
          <a:bodyPr>
            <a:normAutofit lnSpcReduction="10000"/>
          </a:bodyPr>
          <a:lstStyle/>
          <a:p>
            <a:r>
              <a:rPr lang="en-GB" dirty="0"/>
              <a:t>If they are willing then they should write their name, sign and date consent page</a:t>
            </a:r>
          </a:p>
          <a:p>
            <a:endParaRPr lang="en-GB" dirty="0"/>
          </a:p>
          <a:p>
            <a:r>
              <a:rPr lang="en-GB" dirty="0"/>
              <a:t>Person receiving consent should do the same and write the hospital and patient name at the top</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p:txBody>
      </p:sp>
      <p:pic>
        <p:nvPicPr>
          <p:cNvPr id="7" name="Picture 6" descr="A picture containing drawing&#10;&#10;Description automatically generated">
            <a:extLst>
              <a:ext uri="{FF2B5EF4-FFF2-40B4-BE49-F238E27FC236}">
                <a16:creationId xmlns:a16="http://schemas.microsoft.com/office/drawing/2014/main" id="{E66834CE-3611-4ED7-96A3-4F77D8761F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5" name="Picture 4" descr="RECOVERY PIS+ICF V1.0 2020-03-13.pdf - Adobe Acrobat Reader DC">
            <a:extLst>
              <a:ext uri="{FF2B5EF4-FFF2-40B4-BE49-F238E27FC236}">
                <a16:creationId xmlns:a16="http://schemas.microsoft.com/office/drawing/2014/main" id="{70724FEC-12D4-4AE0-866F-70D2D38F73D8}"/>
              </a:ext>
            </a:extLst>
          </p:cNvPr>
          <p:cNvPicPr>
            <a:picLocks noChangeAspect="1"/>
          </p:cNvPicPr>
          <p:nvPr/>
        </p:nvPicPr>
        <p:blipFill rotWithShape="1">
          <a:blip r:embed="rId3">
            <a:extLst>
              <a:ext uri="{28A0092B-C50C-407E-A947-70E740481C1C}">
                <a14:useLocalDpi xmlns:a14="http://schemas.microsoft.com/office/drawing/2010/main" val="0"/>
              </a:ext>
            </a:extLst>
          </a:blip>
          <a:srcRect l="31698" t="13485" r="35047" b="16079"/>
          <a:stretch/>
        </p:blipFill>
        <p:spPr>
          <a:xfrm>
            <a:off x="7772280" y="1632782"/>
            <a:ext cx="4054415" cy="468414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780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p>
        </p:txBody>
      </p:sp>
      <p:sp>
        <p:nvSpPr>
          <p:cNvPr id="3" name="Content Placeholder 2"/>
          <p:cNvSpPr>
            <a:spLocks noGrp="1"/>
          </p:cNvSpPr>
          <p:nvPr>
            <p:ph idx="1"/>
          </p:nvPr>
        </p:nvSpPr>
        <p:spPr>
          <a:xfrm>
            <a:off x="504201" y="1596885"/>
            <a:ext cx="6740661" cy="4580078"/>
          </a:xfrm>
        </p:spPr>
        <p:txBody>
          <a:bodyPr>
            <a:normAutofit lnSpcReduction="10000"/>
          </a:bodyPr>
          <a:lstStyle/>
          <a:p>
            <a:r>
              <a:rPr lang="en-GB" dirty="0"/>
              <a:t>If participant can give consent but is unable to sign then a </a:t>
            </a:r>
            <a:r>
              <a:rPr lang="en-GB" b="1" dirty="0"/>
              <a:t>witness</a:t>
            </a:r>
            <a:r>
              <a:rPr lang="en-GB" dirty="0"/>
              <a:t> may complete form on top of page 2</a:t>
            </a:r>
          </a:p>
          <a:p>
            <a:endParaRPr lang="en-GB" dirty="0"/>
          </a:p>
          <a:p>
            <a:r>
              <a:rPr lang="en-GB" dirty="0"/>
              <a:t>Person receiving consent should complete their section</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a:p>
            <a:endParaRPr lang="en-GB" dirty="0"/>
          </a:p>
        </p:txBody>
      </p:sp>
      <p:pic>
        <p:nvPicPr>
          <p:cNvPr id="7" name="Picture 6" descr="A picture containing drawing&#10;&#10;Description automatically generated">
            <a:extLst>
              <a:ext uri="{FF2B5EF4-FFF2-40B4-BE49-F238E27FC236}">
                <a16:creationId xmlns:a16="http://schemas.microsoft.com/office/drawing/2014/main" id="{FE970B4C-1303-4CA5-AFD5-567259690F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5" name="Picture 4" descr="RECOVERY PIS+ICF V1.0 2020-03-13.pdf - Adobe Acrobat Reader DC">
            <a:extLst>
              <a:ext uri="{FF2B5EF4-FFF2-40B4-BE49-F238E27FC236}">
                <a16:creationId xmlns:a16="http://schemas.microsoft.com/office/drawing/2014/main" id="{2E2ED4FD-E354-48FB-AD10-75B73A40EF1F}"/>
              </a:ext>
            </a:extLst>
          </p:cNvPr>
          <p:cNvPicPr>
            <a:picLocks noChangeAspect="1"/>
          </p:cNvPicPr>
          <p:nvPr/>
        </p:nvPicPr>
        <p:blipFill rotWithShape="1">
          <a:blip r:embed="rId3">
            <a:extLst>
              <a:ext uri="{28A0092B-C50C-407E-A947-70E740481C1C}">
                <a14:useLocalDpi xmlns:a14="http://schemas.microsoft.com/office/drawing/2010/main" val="0"/>
              </a:ext>
            </a:extLst>
          </a:blip>
          <a:srcRect l="32264" t="17506" r="35613" b="10761"/>
          <a:stretch/>
        </p:blipFill>
        <p:spPr>
          <a:xfrm>
            <a:off x="7771405" y="1714894"/>
            <a:ext cx="3916394" cy="4770408"/>
          </a:xfrm>
          <a:prstGeom prst="rect">
            <a:avLst/>
          </a:prstGeom>
          <a:ln w="38100" cap="sq">
            <a:solidFill>
              <a:srgbClr val="9E315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631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p>
        </p:txBody>
      </p:sp>
      <p:sp>
        <p:nvSpPr>
          <p:cNvPr id="3" name="Content Placeholder 2"/>
          <p:cNvSpPr>
            <a:spLocks noGrp="1"/>
          </p:cNvSpPr>
          <p:nvPr>
            <p:ph idx="1"/>
          </p:nvPr>
        </p:nvSpPr>
        <p:spPr>
          <a:xfrm>
            <a:off x="504201" y="1596885"/>
            <a:ext cx="6986845" cy="4580078"/>
          </a:xfrm>
        </p:spPr>
        <p:txBody>
          <a:bodyPr>
            <a:normAutofit fontScale="77500" lnSpcReduction="20000"/>
          </a:bodyPr>
          <a:lstStyle/>
          <a:p>
            <a:r>
              <a:rPr lang="en-GB" dirty="0"/>
              <a:t>Some patients will be too ill to give informed consent</a:t>
            </a:r>
          </a:p>
          <a:p>
            <a:endParaRPr lang="en-GB" dirty="0"/>
          </a:p>
          <a:p>
            <a:r>
              <a:rPr lang="en-GB" dirty="0"/>
              <a:t>In this situation, provide Participant Information Sheet to legal representative (e.g. close relative, friend or doctor not involved in trial)</a:t>
            </a:r>
          </a:p>
          <a:p>
            <a:endParaRPr lang="en-GB" dirty="0"/>
          </a:p>
          <a:p>
            <a:r>
              <a:rPr lang="en-GB" dirty="0"/>
              <a:t>They complete form on bottom of page 2</a:t>
            </a:r>
          </a:p>
          <a:p>
            <a:endParaRPr lang="en-GB" dirty="0"/>
          </a:p>
          <a:p>
            <a:r>
              <a:rPr lang="en-GB" dirty="0"/>
              <a:t>Person receiving consent should complete their section</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p:txBody>
      </p:sp>
      <p:pic>
        <p:nvPicPr>
          <p:cNvPr id="8" name="Picture 7"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5" name="Picture 4" descr="RECOVERY PIS+ICF V1.0 2020-03-13.pdf - Adobe Acrobat Reader DC">
            <a:extLst>
              <a:ext uri="{FF2B5EF4-FFF2-40B4-BE49-F238E27FC236}">
                <a16:creationId xmlns:a16="http://schemas.microsoft.com/office/drawing/2014/main" id="{612A6232-C2FA-427D-A9BA-CA5371511302}"/>
              </a:ext>
            </a:extLst>
          </p:cNvPr>
          <p:cNvPicPr>
            <a:picLocks noChangeAspect="1"/>
          </p:cNvPicPr>
          <p:nvPr/>
        </p:nvPicPr>
        <p:blipFill rotWithShape="1">
          <a:blip r:embed="rId3">
            <a:extLst>
              <a:ext uri="{28A0092B-C50C-407E-A947-70E740481C1C}">
                <a14:useLocalDpi xmlns:a14="http://schemas.microsoft.com/office/drawing/2010/main" val="0"/>
              </a:ext>
            </a:extLst>
          </a:blip>
          <a:srcRect l="32264" t="17506" r="35613" b="10761"/>
          <a:stretch/>
        </p:blipFill>
        <p:spPr>
          <a:xfrm>
            <a:off x="7781026" y="1714894"/>
            <a:ext cx="3916394" cy="4770408"/>
          </a:xfrm>
          <a:prstGeom prst="rect">
            <a:avLst/>
          </a:prstGeom>
          <a:ln w="38100" cap="sq">
            <a:solidFill>
              <a:srgbClr val="9E315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248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Randomisation</a:t>
            </a:r>
          </a:p>
        </p:txBody>
      </p:sp>
      <p:sp>
        <p:nvSpPr>
          <p:cNvPr id="5" name="Content Placeholder 4"/>
          <p:cNvSpPr>
            <a:spLocks noGrp="1"/>
          </p:cNvSpPr>
          <p:nvPr>
            <p:ph idx="1"/>
          </p:nvPr>
        </p:nvSpPr>
        <p:spPr/>
        <p:txBody>
          <a:bodyPr/>
          <a:lstStyle/>
          <a:p>
            <a:r>
              <a:rPr lang="en-GB" dirty="0"/>
              <a:t>Randomisation does </a:t>
            </a:r>
            <a:r>
              <a:rPr lang="en-GB" b="1" dirty="0"/>
              <a:t>not</a:t>
            </a:r>
            <a:r>
              <a:rPr lang="en-GB" dirty="0"/>
              <a:t> have to be done by the person who took consent</a:t>
            </a:r>
          </a:p>
          <a:p>
            <a:endParaRPr lang="en-GB" dirty="0"/>
          </a:p>
          <a:p>
            <a:r>
              <a:rPr lang="en-GB" dirty="0"/>
              <a:t>Randomisation </a:t>
            </a:r>
            <a:r>
              <a:rPr lang="en-GB" b="1" dirty="0"/>
              <a:t>must</a:t>
            </a:r>
            <a:r>
              <a:rPr lang="en-GB" dirty="0"/>
              <a:t> be done online and can be accessed via the trial website:                  </a:t>
            </a:r>
            <a:r>
              <a:rPr lang="en-GB" sz="3200" b="1" dirty="0">
                <a:solidFill>
                  <a:srgbClr val="9E3159"/>
                </a:solidFill>
              </a:rPr>
              <a:t>www.recoverytrial.net</a:t>
            </a:r>
          </a:p>
          <a:p>
            <a:pPr marL="0" indent="0" algn="ctr">
              <a:buNone/>
            </a:pPr>
            <a:endParaRPr lang="en-GB" b="1" dirty="0">
              <a:solidFill>
                <a:schemeClr val="accent6">
                  <a:lumMod val="75000"/>
                </a:schemeClr>
              </a:solidFill>
            </a:endParaRPr>
          </a:p>
          <a:p>
            <a:r>
              <a:rPr lang="en-GB" dirty="0"/>
              <a:t>Follow links for </a:t>
            </a:r>
            <a:r>
              <a:rPr lang="en-GB" dirty="0" smtClean="0"/>
              <a:t>“Randomisation”</a:t>
            </a:r>
          </a:p>
          <a:p>
            <a:pPr lvl="1"/>
            <a:r>
              <a:rPr lang="en-GB" dirty="0" smtClean="0"/>
              <a:t>You will be able to download a Participant Information Sheet/Consent Form here too in case you need it</a:t>
            </a:r>
            <a:endParaRPr lang="en-GB" dirty="0"/>
          </a:p>
        </p:txBody>
      </p:sp>
      <p:pic>
        <p:nvPicPr>
          <p:cNvPr id="6" name="Picture 5" descr="A picture containing drawing&#10;&#10;Description automatically generated">
            <a:extLst>
              <a:ext uri="{FF2B5EF4-FFF2-40B4-BE49-F238E27FC236}">
                <a16:creationId xmlns:a16="http://schemas.microsoft.com/office/drawing/2014/main" id="{C4C1FDDF-5F80-4E2E-A8DE-188307BB23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2618106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Randomisation</a:t>
            </a:r>
          </a:p>
        </p:txBody>
      </p:sp>
      <p:sp>
        <p:nvSpPr>
          <p:cNvPr id="5" name="Content Placeholder 4"/>
          <p:cNvSpPr txBox="1">
            <a:spLocks/>
          </p:cNvSpPr>
          <p:nvPr/>
        </p:nvSpPr>
        <p:spPr>
          <a:xfrm>
            <a:off x="504201" y="4459857"/>
            <a:ext cx="11177899" cy="1983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Select your site from the second dropdown list and enter the username and password for your hospital in the password box</a:t>
            </a:r>
          </a:p>
          <a:p>
            <a:endParaRPr lang="en-GB" dirty="0"/>
          </a:p>
          <a:p>
            <a:r>
              <a:rPr lang="en-GB" dirty="0"/>
              <a:t>Click “Login”</a:t>
            </a:r>
          </a:p>
        </p:txBody>
      </p:sp>
      <p:sp>
        <p:nvSpPr>
          <p:cNvPr id="7" name="Rectangle 6"/>
          <p:cNvSpPr/>
          <p:nvPr/>
        </p:nvSpPr>
        <p:spPr>
          <a:xfrm>
            <a:off x="4511615" y="3226279"/>
            <a:ext cx="3148642" cy="146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drawing&#10;&#10;Description automatically generated">
            <a:extLst>
              <a:ext uri="{FF2B5EF4-FFF2-40B4-BE49-F238E27FC236}">
                <a16:creationId xmlns:a16="http://schemas.microsoft.com/office/drawing/2014/main" id="{AF116A7A-951C-4F3E-B5A0-A03B88FDC1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99" y="195026"/>
            <a:ext cx="2880360" cy="899160"/>
          </a:xfrm>
          <a:prstGeom prst="rect">
            <a:avLst/>
          </a:prstGeom>
        </p:spPr>
      </p:pic>
      <p:pic>
        <p:nvPicPr>
          <p:cNvPr id="18" name="Picture 17">
            <a:extLst>
              <a:ext uri="{FF2B5EF4-FFF2-40B4-BE49-F238E27FC236}">
                <a16:creationId xmlns:a16="http://schemas.microsoft.com/office/drawing/2014/main" id="{8C612D03-7B01-4D2E-BC54-FCE14AAE7E63}"/>
              </a:ext>
            </a:extLst>
          </p:cNvPr>
          <p:cNvPicPr>
            <a:picLocks noChangeAspect="1"/>
          </p:cNvPicPr>
          <p:nvPr/>
        </p:nvPicPr>
        <p:blipFill rotWithShape="1">
          <a:blip r:embed="rId3"/>
          <a:srcRect l="1475" t="17068" r="4450" b="29752"/>
          <a:stretch/>
        </p:blipFill>
        <p:spPr>
          <a:xfrm>
            <a:off x="1153446" y="1294720"/>
            <a:ext cx="9205913" cy="3119553"/>
          </a:xfrm>
          <a:prstGeom prst="rect">
            <a:avLst/>
          </a:prstGeom>
        </p:spPr>
      </p:pic>
      <p:sp>
        <p:nvSpPr>
          <p:cNvPr id="19" name="TextBox 18">
            <a:extLst>
              <a:ext uri="{FF2B5EF4-FFF2-40B4-BE49-F238E27FC236}">
                <a16:creationId xmlns:a16="http://schemas.microsoft.com/office/drawing/2014/main" id="{8EC82D76-ABFC-456A-9B7F-8171DE437DCD}"/>
              </a:ext>
            </a:extLst>
          </p:cNvPr>
          <p:cNvSpPr txBox="1"/>
          <p:nvPr/>
        </p:nvSpPr>
        <p:spPr>
          <a:xfrm>
            <a:off x="3782952" y="2914650"/>
            <a:ext cx="1489136" cy="808321"/>
          </a:xfrm>
          <a:prstGeom prst="rect">
            <a:avLst/>
          </a:prstGeom>
          <a:noFill/>
          <a:ln>
            <a:solidFill>
              <a:srgbClr val="9E3159"/>
            </a:solidFill>
          </a:ln>
        </p:spPr>
        <p:txBody>
          <a:bodyPr wrap="square" rtlCol="0">
            <a:spAutoFit/>
          </a:bodyPr>
          <a:lstStyle/>
          <a:p>
            <a:endParaRPr lang="en-GB" dirty="0"/>
          </a:p>
        </p:txBody>
      </p:sp>
    </p:spTree>
    <p:extLst>
      <p:ext uri="{BB962C8B-B14F-4D97-AF65-F5344CB8AC3E}">
        <p14:creationId xmlns:p14="http://schemas.microsoft.com/office/powerpoint/2010/main" val="3024831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Randomisation</a:t>
            </a:r>
          </a:p>
        </p:txBody>
      </p:sp>
      <p:sp>
        <p:nvSpPr>
          <p:cNvPr id="5" name="Content Placeholder 4"/>
          <p:cNvSpPr txBox="1">
            <a:spLocks/>
          </p:cNvSpPr>
          <p:nvPr/>
        </p:nvSpPr>
        <p:spPr>
          <a:xfrm>
            <a:off x="504201" y="4589253"/>
            <a:ext cx="11177899" cy="1983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Click on </a:t>
            </a:r>
            <a:r>
              <a:rPr lang="en-GB" dirty="0" smtClean="0"/>
              <a:t>“Enrol patient into study”</a:t>
            </a:r>
            <a:endParaRPr lang="en-GB" dirty="0"/>
          </a:p>
        </p:txBody>
      </p:sp>
      <p:sp>
        <p:nvSpPr>
          <p:cNvPr id="6" name="Rectangle 5"/>
          <p:cNvSpPr/>
          <p:nvPr/>
        </p:nvSpPr>
        <p:spPr>
          <a:xfrm>
            <a:off x="2857500" y="3952875"/>
            <a:ext cx="1339850" cy="6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drawing&#10;&#10;Description automatically generated">
            <a:extLst>
              <a:ext uri="{FF2B5EF4-FFF2-40B4-BE49-F238E27FC236}">
                <a16:creationId xmlns:a16="http://schemas.microsoft.com/office/drawing/2014/main" id="{63253227-E659-471D-A304-675495611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11" name="Content Placeholder 10">
            <a:extLst>
              <a:ext uri="{FF2B5EF4-FFF2-40B4-BE49-F238E27FC236}">
                <a16:creationId xmlns:a16="http://schemas.microsoft.com/office/drawing/2014/main" id="{72446BDA-3C43-49C2-AF02-BCF674688180}"/>
              </a:ext>
            </a:extLst>
          </p:cNvPr>
          <p:cNvPicPr>
            <a:picLocks noGrp="1" noChangeAspect="1"/>
          </p:cNvPicPr>
          <p:nvPr>
            <p:ph idx="1"/>
          </p:nvPr>
        </p:nvPicPr>
        <p:blipFill rotWithShape="1">
          <a:blip r:embed="rId3"/>
          <a:srcRect t="16518" r="1878" b="34840"/>
          <a:stretch/>
        </p:blipFill>
        <p:spPr>
          <a:xfrm>
            <a:off x="366877" y="1340304"/>
            <a:ext cx="11452545" cy="3191980"/>
          </a:xfrm>
          <a:prstGeom prst="rect">
            <a:avLst/>
          </a:prstGeom>
        </p:spPr>
      </p:pic>
      <p:sp>
        <p:nvSpPr>
          <p:cNvPr id="13" name="Rectangle 12">
            <a:extLst>
              <a:ext uri="{FF2B5EF4-FFF2-40B4-BE49-F238E27FC236}">
                <a16:creationId xmlns:a16="http://schemas.microsoft.com/office/drawing/2014/main" id="{E7093613-FF4A-474F-81AA-0B1747C00826}"/>
              </a:ext>
            </a:extLst>
          </p:cNvPr>
          <p:cNvSpPr/>
          <p:nvPr/>
        </p:nvSpPr>
        <p:spPr>
          <a:xfrm>
            <a:off x="2982348" y="3228765"/>
            <a:ext cx="2197509" cy="122657"/>
          </a:xfrm>
          <a:prstGeom prst="rect">
            <a:avLst/>
          </a:prstGeom>
          <a:noFill/>
          <a:ln>
            <a:solidFill>
              <a:srgbClr val="9E3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5948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Randomisation</a:t>
            </a:r>
          </a:p>
        </p:txBody>
      </p:sp>
      <p:sp>
        <p:nvSpPr>
          <p:cNvPr id="5" name="Content Placeholder 4"/>
          <p:cNvSpPr txBox="1">
            <a:spLocks/>
          </p:cNvSpPr>
          <p:nvPr/>
        </p:nvSpPr>
        <p:spPr>
          <a:xfrm>
            <a:off x="6553200" y="1923691"/>
            <a:ext cx="5732697" cy="4934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Complete the fields shown</a:t>
            </a:r>
          </a:p>
          <a:p>
            <a:endParaRPr lang="en-GB" dirty="0"/>
          </a:p>
          <a:p>
            <a:pPr marL="0" indent="0">
              <a:buNone/>
            </a:pPr>
            <a:endParaRPr lang="en-GB" dirty="0"/>
          </a:p>
          <a:p>
            <a:r>
              <a:rPr lang="en-GB" dirty="0"/>
              <a:t>Scroll down the page</a:t>
            </a:r>
          </a:p>
        </p:txBody>
      </p:sp>
      <p:pic>
        <p:nvPicPr>
          <p:cNvPr id="6" name="Picture 5" descr="A picture containing drawing&#10;&#10;Description automatically generated">
            <a:extLst>
              <a:ext uri="{FF2B5EF4-FFF2-40B4-BE49-F238E27FC236}">
                <a16:creationId xmlns:a16="http://schemas.microsoft.com/office/drawing/2014/main" id="{5F09A74B-5230-47B4-85AB-DA4CAF2A98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3" name="Picture 2" descr="RECOVERY - Randomisation Program - Mozilla Firefox"/>
          <p:cNvPicPr>
            <a:picLocks noChangeAspect="1"/>
          </p:cNvPicPr>
          <p:nvPr/>
        </p:nvPicPr>
        <p:blipFill rotWithShape="1">
          <a:blip r:embed="rId3">
            <a:extLst>
              <a:ext uri="{28A0092B-C50C-407E-A947-70E740481C1C}">
                <a14:useLocalDpi xmlns:a14="http://schemas.microsoft.com/office/drawing/2010/main" val="0"/>
              </a:ext>
            </a:extLst>
          </a:blip>
          <a:srcRect l="10161" t="38520" r="39151"/>
          <a:stretch/>
        </p:blipFill>
        <p:spPr>
          <a:xfrm>
            <a:off x="272562" y="2346581"/>
            <a:ext cx="6179997" cy="4088528"/>
          </a:xfrm>
          <a:prstGeom prst="rect">
            <a:avLst/>
          </a:prstGeom>
        </p:spPr>
      </p:pic>
    </p:spTree>
    <p:extLst>
      <p:ext uri="{BB962C8B-B14F-4D97-AF65-F5344CB8AC3E}">
        <p14:creationId xmlns:p14="http://schemas.microsoft.com/office/powerpoint/2010/main" val="383441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Randomisation</a:t>
            </a:r>
          </a:p>
        </p:txBody>
      </p:sp>
      <p:sp>
        <p:nvSpPr>
          <p:cNvPr id="5" name="Content Placeholder 4"/>
          <p:cNvSpPr txBox="1">
            <a:spLocks/>
          </p:cNvSpPr>
          <p:nvPr/>
        </p:nvSpPr>
        <p:spPr>
          <a:xfrm>
            <a:off x="6223513" y="1621766"/>
            <a:ext cx="5732697" cy="4934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Complete the fields shown</a:t>
            </a:r>
          </a:p>
          <a:p>
            <a:endParaRPr lang="en-GB" dirty="0"/>
          </a:p>
          <a:p>
            <a:endParaRPr lang="en-GB" dirty="0"/>
          </a:p>
          <a:p>
            <a:r>
              <a:rPr lang="en-GB" dirty="0"/>
              <a:t>Scroll down the page</a:t>
            </a:r>
          </a:p>
        </p:txBody>
      </p:sp>
      <p:pic>
        <p:nvPicPr>
          <p:cNvPr id="7" name="Picture 6" descr="A picture containing drawing&#10;&#10;Description automatically generated">
            <a:extLst>
              <a:ext uri="{FF2B5EF4-FFF2-40B4-BE49-F238E27FC236}">
                <a16:creationId xmlns:a16="http://schemas.microsoft.com/office/drawing/2014/main" id="{0910F806-23D4-4F08-BA44-B389182A0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3" name="Picture 2" descr="RECOVERY - Randomisation Program - Mozilla Firefox"/>
          <p:cNvPicPr>
            <a:picLocks noChangeAspect="1"/>
          </p:cNvPicPr>
          <p:nvPr/>
        </p:nvPicPr>
        <p:blipFill rotWithShape="1">
          <a:blip r:embed="rId3">
            <a:extLst>
              <a:ext uri="{28A0092B-C50C-407E-A947-70E740481C1C}">
                <a14:useLocalDpi xmlns:a14="http://schemas.microsoft.com/office/drawing/2010/main" val="0"/>
              </a:ext>
            </a:extLst>
          </a:blip>
          <a:srcRect l="10259" t="10112" r="49481" b="34499"/>
          <a:stretch/>
        </p:blipFill>
        <p:spPr>
          <a:xfrm>
            <a:off x="905774" y="1777041"/>
            <a:ext cx="4908430" cy="3683480"/>
          </a:xfrm>
          <a:prstGeom prst="rect">
            <a:avLst/>
          </a:prstGeom>
        </p:spPr>
      </p:pic>
    </p:spTree>
    <p:extLst>
      <p:ext uri="{BB962C8B-B14F-4D97-AF65-F5344CB8AC3E}">
        <p14:creationId xmlns:p14="http://schemas.microsoft.com/office/powerpoint/2010/main" val="315238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p>
            <a:r>
              <a:rPr lang="en-GB"/>
              <a:t>Background</a:t>
            </a:r>
            <a:endParaRPr lang="en-GB" dirty="0"/>
          </a:p>
        </p:txBody>
      </p:sp>
      <p:sp>
        <p:nvSpPr>
          <p:cNvPr id="3" name="Content Placeholder 2"/>
          <p:cNvSpPr>
            <a:spLocks noGrp="1"/>
          </p:cNvSpPr>
          <p:nvPr>
            <p:ph idx="1"/>
          </p:nvPr>
        </p:nvSpPr>
        <p:spPr>
          <a:xfrm>
            <a:off x="504201" y="1596885"/>
            <a:ext cx="11177899" cy="4580078"/>
          </a:xfrm>
        </p:spPr>
        <p:txBody>
          <a:bodyPr>
            <a:normAutofit/>
          </a:bodyPr>
          <a:lstStyle/>
          <a:p>
            <a:r>
              <a:rPr lang="en-GB" dirty="0"/>
              <a:t>A novel coronavirus-induced disease was identified in Wuhan, China (COVID-19)</a:t>
            </a:r>
          </a:p>
          <a:p>
            <a:r>
              <a:rPr lang="en-GB" dirty="0"/>
              <a:t>In January 2020 the Chinese CDC identified the causal agent as a new </a:t>
            </a:r>
            <a:r>
              <a:rPr lang="en-GB" dirty="0" err="1"/>
              <a:t>betacoronavirus</a:t>
            </a:r>
            <a:r>
              <a:rPr lang="en-GB" dirty="0"/>
              <a:t> (SARS coronavirus 2 or SARS-CoV-2)</a:t>
            </a:r>
          </a:p>
          <a:p>
            <a:r>
              <a:rPr lang="en-GB" dirty="0"/>
              <a:t>Symptoms vary from none to severe pneumonia in a minority</a:t>
            </a:r>
          </a:p>
          <a:p>
            <a:r>
              <a:rPr lang="en-GB" dirty="0"/>
              <a:t>It is estimated that in the UK 50 million people may be infected, of whom 5% may need admission and of these 30% might need level 3 (ICU) care</a:t>
            </a:r>
          </a:p>
          <a:p>
            <a:r>
              <a:rPr lang="en-GB" dirty="0"/>
              <a:t>The progression from prodrome to severe disease takes 1-2 weeks, offering a therapeutic window</a:t>
            </a:r>
          </a:p>
          <a:p>
            <a:r>
              <a:rPr lang="en-GB" dirty="0"/>
              <a:t>Currently there are no proven therapies for COVID-19</a:t>
            </a:r>
          </a:p>
        </p:txBody>
      </p:sp>
    </p:spTree>
    <p:extLst>
      <p:ext uri="{BB962C8B-B14F-4D97-AF65-F5344CB8AC3E}">
        <p14:creationId xmlns:p14="http://schemas.microsoft.com/office/powerpoint/2010/main" val="1110948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Randomisation</a:t>
            </a:r>
          </a:p>
        </p:txBody>
      </p:sp>
      <p:sp>
        <p:nvSpPr>
          <p:cNvPr id="5" name="Content Placeholder 4"/>
          <p:cNvSpPr txBox="1">
            <a:spLocks/>
          </p:cNvSpPr>
          <p:nvPr/>
        </p:nvSpPr>
        <p:spPr>
          <a:xfrm>
            <a:off x="6223513" y="1621766"/>
            <a:ext cx="5732697" cy="493430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Complete the fields shown</a:t>
            </a:r>
          </a:p>
          <a:p>
            <a:endParaRPr lang="en-GB" dirty="0"/>
          </a:p>
          <a:p>
            <a:r>
              <a:rPr lang="en-GB" dirty="0"/>
              <a:t>Questions A15.</a:t>
            </a:r>
            <a:r>
              <a:rPr lang="en-GB" sz="2200" dirty="0"/>
              <a:t>1-3</a:t>
            </a:r>
            <a:r>
              <a:rPr lang="en-GB" dirty="0"/>
              <a:t> refer to availability in your hospital (it may be your pharmacy does not have them all)</a:t>
            </a:r>
          </a:p>
          <a:p>
            <a:endParaRPr lang="en-GB" dirty="0"/>
          </a:p>
          <a:p>
            <a:r>
              <a:rPr lang="en-GB" dirty="0"/>
              <a:t>Please enter your name and an e-mail address at which you can be contacted in case of questions</a:t>
            </a:r>
          </a:p>
          <a:p>
            <a:endParaRPr lang="en-GB" dirty="0"/>
          </a:p>
          <a:p>
            <a:r>
              <a:rPr lang="en-GB" dirty="0"/>
              <a:t>Then press ‘Continue’</a:t>
            </a:r>
          </a:p>
        </p:txBody>
      </p:sp>
      <p:pic>
        <p:nvPicPr>
          <p:cNvPr id="6" name="Picture 5" descr="A picture containing drawing&#10;&#10;Description automatically generated">
            <a:extLst>
              <a:ext uri="{FF2B5EF4-FFF2-40B4-BE49-F238E27FC236}">
                <a16:creationId xmlns:a16="http://schemas.microsoft.com/office/drawing/2014/main" id="{03AC046D-F541-43CD-A13A-D3276CB0C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3" name="Picture 2" descr="RECOVERY - Randomisation Program - Mozilla Firefox"/>
          <p:cNvPicPr>
            <a:picLocks noChangeAspect="1"/>
          </p:cNvPicPr>
          <p:nvPr/>
        </p:nvPicPr>
        <p:blipFill rotWithShape="1">
          <a:blip r:embed="rId3">
            <a:extLst>
              <a:ext uri="{28A0092B-C50C-407E-A947-70E740481C1C}">
                <a14:useLocalDpi xmlns:a14="http://schemas.microsoft.com/office/drawing/2010/main" val="0"/>
              </a:ext>
            </a:extLst>
          </a:blip>
          <a:srcRect l="10047" t="32942" r="49056" b="6480"/>
          <a:stretch/>
        </p:blipFill>
        <p:spPr>
          <a:xfrm>
            <a:off x="838200" y="1621766"/>
            <a:ext cx="4986069" cy="4028537"/>
          </a:xfrm>
          <a:prstGeom prst="rect">
            <a:avLst/>
          </a:prstGeom>
        </p:spPr>
      </p:pic>
    </p:spTree>
    <p:extLst>
      <p:ext uri="{BB962C8B-B14F-4D97-AF65-F5344CB8AC3E}">
        <p14:creationId xmlns:p14="http://schemas.microsoft.com/office/powerpoint/2010/main" val="80325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Randomisation</a:t>
            </a:r>
          </a:p>
        </p:txBody>
      </p:sp>
      <p:sp>
        <p:nvSpPr>
          <p:cNvPr id="5" name="Content Placeholder 4"/>
          <p:cNvSpPr txBox="1">
            <a:spLocks/>
          </p:cNvSpPr>
          <p:nvPr/>
        </p:nvSpPr>
        <p:spPr>
          <a:xfrm>
            <a:off x="6223513" y="1621766"/>
            <a:ext cx="5732697" cy="4934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Review the data you have entered.</a:t>
            </a:r>
          </a:p>
          <a:p>
            <a:endParaRPr lang="en-GB" dirty="0"/>
          </a:p>
          <a:p>
            <a:r>
              <a:rPr lang="en-GB" dirty="0"/>
              <a:t>If you need to correct anything, click ‘Amend’</a:t>
            </a:r>
          </a:p>
          <a:p>
            <a:endParaRPr lang="en-GB" dirty="0"/>
          </a:p>
          <a:p>
            <a:r>
              <a:rPr lang="en-GB" dirty="0"/>
              <a:t>If you wish to abandon, click ‘Cancel’</a:t>
            </a:r>
          </a:p>
          <a:p>
            <a:endParaRPr lang="en-GB" dirty="0"/>
          </a:p>
          <a:p>
            <a:r>
              <a:rPr lang="en-GB" dirty="0"/>
              <a:t>Otherwise, click ‘Randomise’</a:t>
            </a:r>
          </a:p>
        </p:txBody>
      </p:sp>
      <p:pic>
        <p:nvPicPr>
          <p:cNvPr id="7" name="Picture 6" descr="A picture containing drawing&#10;&#10;Description automatically generated">
            <a:extLst>
              <a:ext uri="{FF2B5EF4-FFF2-40B4-BE49-F238E27FC236}">
                <a16:creationId xmlns:a16="http://schemas.microsoft.com/office/drawing/2014/main" id="{C051D453-9C78-4803-AD63-85FC21C0A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4" name="Picture 3" descr="RECOVERY - Randomisation Program - Mozilla Firefox"/>
          <p:cNvPicPr>
            <a:picLocks noChangeAspect="1"/>
          </p:cNvPicPr>
          <p:nvPr/>
        </p:nvPicPr>
        <p:blipFill rotWithShape="1">
          <a:blip r:embed="rId3">
            <a:extLst>
              <a:ext uri="{28A0092B-C50C-407E-A947-70E740481C1C}">
                <a14:useLocalDpi xmlns:a14="http://schemas.microsoft.com/office/drawing/2010/main" val="0"/>
              </a:ext>
            </a:extLst>
          </a:blip>
          <a:srcRect l="10331" t="24510" r="63278" b="8815"/>
          <a:stretch/>
        </p:blipFill>
        <p:spPr>
          <a:xfrm>
            <a:off x="838200" y="1431984"/>
            <a:ext cx="3699294" cy="5097689"/>
          </a:xfrm>
          <a:prstGeom prst="rect">
            <a:avLst/>
          </a:prstGeom>
        </p:spPr>
      </p:pic>
    </p:spTree>
    <p:extLst>
      <p:ext uri="{BB962C8B-B14F-4D97-AF65-F5344CB8AC3E}">
        <p14:creationId xmlns:p14="http://schemas.microsoft.com/office/powerpoint/2010/main" val="94127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Randomisation</a:t>
            </a:r>
          </a:p>
        </p:txBody>
      </p:sp>
      <p:sp>
        <p:nvSpPr>
          <p:cNvPr id="7" name="Content Placeholder 4"/>
          <p:cNvSpPr txBox="1">
            <a:spLocks/>
          </p:cNvSpPr>
          <p:nvPr/>
        </p:nvSpPr>
        <p:spPr>
          <a:xfrm>
            <a:off x="504201" y="4589253"/>
            <a:ext cx="11177899" cy="19830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Make a note of the allocation and ensure that it is prescribed on the participant’s drug chart</a:t>
            </a:r>
          </a:p>
          <a:p>
            <a:endParaRPr lang="en-GB" dirty="0"/>
          </a:p>
          <a:p>
            <a:r>
              <a:rPr lang="en-GB" dirty="0"/>
              <a:t>Record the study number in the medical record and on the consent form if available</a:t>
            </a:r>
          </a:p>
        </p:txBody>
      </p:sp>
      <p:pic>
        <p:nvPicPr>
          <p:cNvPr id="5" name="Picture 4" descr="A picture containing drawing&#10;&#10;Description automatically generated">
            <a:extLst>
              <a:ext uri="{FF2B5EF4-FFF2-40B4-BE49-F238E27FC236}">
                <a16:creationId xmlns:a16="http://schemas.microsoft.com/office/drawing/2014/main" id="{AD5EC570-2A93-48A5-8004-80F01FF52D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9" name="Picture 8">
            <a:extLst>
              <a:ext uri="{FF2B5EF4-FFF2-40B4-BE49-F238E27FC236}">
                <a16:creationId xmlns:a16="http://schemas.microsoft.com/office/drawing/2014/main" id="{CCC12A33-C8A1-4B79-A4A0-BA4F96E68CBE}"/>
              </a:ext>
            </a:extLst>
          </p:cNvPr>
          <p:cNvPicPr>
            <a:picLocks noChangeAspect="1"/>
          </p:cNvPicPr>
          <p:nvPr/>
        </p:nvPicPr>
        <p:blipFill rotWithShape="1">
          <a:blip r:embed="rId3"/>
          <a:srcRect l="6874" t="16421" r="5993" b="15095"/>
          <a:stretch/>
        </p:blipFill>
        <p:spPr>
          <a:xfrm>
            <a:off x="2044066" y="1340304"/>
            <a:ext cx="7452359" cy="3293179"/>
          </a:xfrm>
          <a:prstGeom prst="rect">
            <a:avLst/>
          </a:prstGeom>
        </p:spPr>
      </p:pic>
    </p:spTree>
    <p:extLst>
      <p:ext uri="{BB962C8B-B14F-4D97-AF65-F5344CB8AC3E}">
        <p14:creationId xmlns:p14="http://schemas.microsoft.com/office/powerpoint/2010/main" val="844491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a:t>
            </a:r>
          </a:p>
        </p:txBody>
      </p:sp>
      <p:sp>
        <p:nvSpPr>
          <p:cNvPr id="3" name="Content Placeholder 2"/>
          <p:cNvSpPr>
            <a:spLocks noGrp="1"/>
          </p:cNvSpPr>
          <p:nvPr>
            <p:ph idx="1"/>
          </p:nvPr>
        </p:nvSpPr>
        <p:spPr>
          <a:xfrm>
            <a:off x="208926" y="1696898"/>
            <a:ext cx="11983074" cy="4580078"/>
          </a:xfrm>
        </p:spPr>
        <p:txBody>
          <a:bodyPr/>
          <a:lstStyle/>
          <a:p>
            <a:pPr marL="0" indent="0">
              <a:buNone/>
            </a:pPr>
            <a:r>
              <a:rPr lang="en-GB" dirty="0"/>
              <a:t>If you have any questions about the process or run into problems with the website please do one of the following:</a:t>
            </a:r>
          </a:p>
          <a:p>
            <a:endParaRPr lang="en-GB" dirty="0"/>
          </a:p>
          <a:p>
            <a:pPr lvl="1"/>
            <a:r>
              <a:rPr lang="en-GB" dirty="0"/>
              <a:t>Review our Frequently Asked Questions on the study website </a:t>
            </a:r>
            <a:r>
              <a:rPr lang="en-GB" b="1" dirty="0">
                <a:solidFill>
                  <a:srgbClr val="9E3159"/>
                </a:solidFill>
              </a:rPr>
              <a:t>www.recoverytrial.net</a:t>
            </a:r>
            <a:endParaRPr lang="en-GB" dirty="0">
              <a:solidFill>
                <a:srgbClr val="9E3159"/>
              </a:solidFill>
            </a:endParaRPr>
          </a:p>
          <a:p>
            <a:pPr lvl="1"/>
            <a:endParaRPr lang="en-GB" dirty="0"/>
          </a:p>
          <a:p>
            <a:pPr lvl="1"/>
            <a:r>
              <a:rPr lang="en-GB" dirty="0"/>
              <a:t>E-mail the study team at </a:t>
            </a:r>
            <a:r>
              <a:rPr lang="en-GB" b="1" dirty="0">
                <a:solidFill>
                  <a:srgbClr val="9E3159"/>
                </a:solidFill>
              </a:rPr>
              <a:t>recoverytrial@ndph.ox.ac.uk</a:t>
            </a:r>
          </a:p>
          <a:p>
            <a:pPr lvl="1"/>
            <a:endParaRPr lang="en-GB" dirty="0"/>
          </a:p>
          <a:p>
            <a:pPr lvl="1"/>
            <a:r>
              <a:rPr lang="en-GB" dirty="0"/>
              <a:t>Telephone the study team (24/7) on 0800 1385451 (urgent calls only please)</a:t>
            </a:r>
          </a:p>
        </p:txBody>
      </p:sp>
      <p:pic>
        <p:nvPicPr>
          <p:cNvPr id="4" name="Picture 3" descr="A picture containing drawing&#10;&#10;Description automatically generated">
            <a:extLst>
              <a:ext uri="{FF2B5EF4-FFF2-40B4-BE49-F238E27FC236}">
                <a16:creationId xmlns:a16="http://schemas.microsoft.com/office/drawing/2014/main" id="{0A571166-596F-44FD-89E5-2972DF5C5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941796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a:t>
            </a:r>
          </a:p>
        </p:txBody>
      </p:sp>
      <p:sp>
        <p:nvSpPr>
          <p:cNvPr id="3" name="Content Placeholder 2"/>
          <p:cNvSpPr>
            <a:spLocks noGrp="1"/>
          </p:cNvSpPr>
          <p:nvPr>
            <p:ph idx="1"/>
          </p:nvPr>
        </p:nvSpPr>
        <p:spPr>
          <a:xfrm>
            <a:off x="208926" y="1696898"/>
            <a:ext cx="11983074" cy="4580078"/>
          </a:xfrm>
        </p:spPr>
        <p:txBody>
          <a:bodyPr/>
          <a:lstStyle/>
          <a:p>
            <a:pPr marL="0" indent="0">
              <a:buNone/>
            </a:pPr>
            <a:r>
              <a:rPr lang="en-GB" dirty="0"/>
              <a:t>If you have any questions about the process or run into problems with the website please do one of the following:</a:t>
            </a:r>
          </a:p>
          <a:p>
            <a:endParaRPr lang="en-GB" dirty="0"/>
          </a:p>
          <a:p>
            <a:pPr lvl="1"/>
            <a:r>
              <a:rPr lang="en-GB" dirty="0"/>
              <a:t>Review our Frequently Asked Questions on the study website </a:t>
            </a:r>
            <a:r>
              <a:rPr lang="en-GB" b="1" dirty="0">
                <a:solidFill>
                  <a:srgbClr val="9E3159"/>
                </a:solidFill>
              </a:rPr>
              <a:t>www.recoverytrial.net</a:t>
            </a:r>
            <a:endParaRPr lang="en-GB" dirty="0">
              <a:solidFill>
                <a:srgbClr val="9E3159"/>
              </a:solidFill>
            </a:endParaRPr>
          </a:p>
          <a:p>
            <a:pPr lvl="1"/>
            <a:endParaRPr lang="en-GB" dirty="0"/>
          </a:p>
          <a:p>
            <a:pPr lvl="1"/>
            <a:r>
              <a:rPr lang="en-GB" dirty="0"/>
              <a:t>E-mail the study team at </a:t>
            </a:r>
            <a:r>
              <a:rPr lang="en-GB" b="1" dirty="0">
                <a:solidFill>
                  <a:srgbClr val="9E3159"/>
                </a:solidFill>
              </a:rPr>
              <a:t>recoverytrial@ndph.ox.ac.uk</a:t>
            </a:r>
          </a:p>
          <a:p>
            <a:pPr lvl="1"/>
            <a:endParaRPr lang="en-GB" dirty="0"/>
          </a:p>
          <a:p>
            <a:pPr lvl="1"/>
            <a:r>
              <a:rPr lang="en-GB" dirty="0"/>
              <a:t>Telephone the study team (24/7) on 0800 1385451 (urgent calls only please)</a:t>
            </a:r>
          </a:p>
        </p:txBody>
      </p:sp>
      <p:pic>
        <p:nvPicPr>
          <p:cNvPr id="4" name="Picture 3" descr="A picture containing drawing&#10;&#10;Description automatically generated">
            <a:extLst>
              <a:ext uri="{FF2B5EF4-FFF2-40B4-BE49-F238E27FC236}">
                <a16:creationId xmlns:a16="http://schemas.microsoft.com/office/drawing/2014/main" id="{0A571166-596F-44FD-89E5-2972DF5C5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25806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RECOVERY trial design</a:t>
            </a:r>
          </a:p>
        </p:txBody>
      </p:sp>
      <p:sp>
        <p:nvSpPr>
          <p:cNvPr id="4" name="Rounded Rectangle 3"/>
          <p:cNvSpPr/>
          <p:nvPr/>
        </p:nvSpPr>
        <p:spPr>
          <a:xfrm>
            <a:off x="222135" y="2234240"/>
            <a:ext cx="2491596" cy="361446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t>ELIGIBLE PATIENTS</a:t>
            </a:r>
          </a:p>
          <a:p>
            <a:pPr algn="ctr"/>
            <a:endParaRPr lang="en-GB" dirty="0"/>
          </a:p>
          <a:p>
            <a:pPr marL="342900" indent="-342900">
              <a:buFont typeface="+mj-lt"/>
              <a:buAutoNum type="arabicPeriod"/>
            </a:pPr>
            <a:r>
              <a:rPr lang="en-GB" dirty="0"/>
              <a:t>Age ≥18 years</a:t>
            </a:r>
          </a:p>
          <a:p>
            <a:pPr marL="342900" indent="-342900">
              <a:buFont typeface="+mj-lt"/>
              <a:buAutoNum type="arabicPeriod"/>
            </a:pPr>
            <a:endParaRPr lang="en-GB" dirty="0"/>
          </a:p>
          <a:p>
            <a:pPr marL="342900" indent="-342900">
              <a:buFont typeface="+mj-lt"/>
              <a:buAutoNum type="arabicPeriod"/>
            </a:pPr>
            <a:r>
              <a:rPr lang="en-GB" dirty="0"/>
              <a:t>Admitted to hospital</a:t>
            </a:r>
          </a:p>
          <a:p>
            <a:pPr marL="342900" indent="-342900">
              <a:buFont typeface="+mj-lt"/>
              <a:buAutoNum type="arabicPeriod"/>
            </a:pPr>
            <a:endParaRPr lang="en-GB" dirty="0"/>
          </a:p>
          <a:p>
            <a:pPr marL="342900" indent="-342900">
              <a:buFont typeface="+mj-lt"/>
              <a:buAutoNum type="arabicPeriod"/>
            </a:pPr>
            <a:r>
              <a:rPr lang="en-GB" dirty="0"/>
              <a:t>Proven </a:t>
            </a:r>
            <a:r>
              <a:rPr lang="en-GB" dirty="0" smtClean="0"/>
              <a:t>or suspected SARS-CoV-2 </a:t>
            </a:r>
            <a:r>
              <a:rPr lang="en-GB" dirty="0"/>
              <a:t>infection</a:t>
            </a:r>
          </a:p>
        </p:txBody>
      </p:sp>
      <p:sp>
        <p:nvSpPr>
          <p:cNvPr id="5" name="Right Arrow 4"/>
          <p:cNvSpPr/>
          <p:nvPr/>
        </p:nvSpPr>
        <p:spPr>
          <a:xfrm>
            <a:off x="2762972" y="3735238"/>
            <a:ext cx="586597" cy="61247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398810" y="3472130"/>
            <a:ext cx="1138687" cy="1138687"/>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7" name="Rounded Rectangle 6"/>
          <p:cNvSpPr/>
          <p:nvPr/>
        </p:nvSpPr>
        <p:spPr>
          <a:xfrm>
            <a:off x="5132720" y="1410418"/>
            <a:ext cx="3614468" cy="854015"/>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No additional treatment</a:t>
            </a:r>
          </a:p>
        </p:txBody>
      </p:sp>
      <p:sp>
        <p:nvSpPr>
          <p:cNvPr id="8" name="Rounded Rectangle 7"/>
          <p:cNvSpPr/>
          <p:nvPr/>
        </p:nvSpPr>
        <p:spPr>
          <a:xfrm>
            <a:off x="5132720" y="2497347"/>
            <a:ext cx="3614468" cy="854015"/>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highlight>
                  <a:srgbClr val="9E3159"/>
                </a:highlight>
              </a:rPr>
              <a:t>Lopinavir</a:t>
            </a:r>
            <a:r>
              <a:rPr lang="en-GB" b="1" dirty="0">
                <a:highlight>
                  <a:srgbClr val="9E3159"/>
                </a:highlight>
              </a:rPr>
              <a:t>-ritonavir</a:t>
            </a:r>
          </a:p>
          <a:p>
            <a:pPr algn="ctr"/>
            <a:r>
              <a:rPr lang="en-GB" dirty="0">
                <a:highlight>
                  <a:srgbClr val="9E3159"/>
                </a:highlight>
              </a:rPr>
              <a:t>400/100 mg </a:t>
            </a:r>
            <a:r>
              <a:rPr lang="en-GB" dirty="0" err="1">
                <a:highlight>
                  <a:srgbClr val="9E3159"/>
                </a:highlight>
              </a:rPr>
              <a:t>bd</a:t>
            </a:r>
            <a:r>
              <a:rPr lang="en-GB" dirty="0">
                <a:highlight>
                  <a:srgbClr val="9E3159"/>
                </a:highlight>
              </a:rPr>
              <a:t> PO for 10 days</a:t>
            </a:r>
          </a:p>
        </p:txBody>
      </p:sp>
      <p:sp>
        <p:nvSpPr>
          <p:cNvPr id="9" name="Rounded Rectangle 8"/>
          <p:cNvSpPr/>
          <p:nvPr/>
        </p:nvSpPr>
        <p:spPr>
          <a:xfrm>
            <a:off x="5124096" y="5923396"/>
            <a:ext cx="3614468" cy="854015"/>
          </a:xfrm>
          <a:prstGeom prst="roundRect">
            <a:avLst>
              <a:gd name="adj" fmla="val 16667"/>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Azithromycin</a:t>
            </a:r>
            <a:endParaRPr lang="en-GB" b="1" dirty="0"/>
          </a:p>
          <a:p>
            <a:pPr algn="ctr"/>
            <a:r>
              <a:rPr lang="en-GB" dirty="0" smtClean="0"/>
              <a:t>500 mg od PO/</a:t>
            </a:r>
            <a:r>
              <a:rPr lang="en-GB" dirty="0" smtClean="0"/>
              <a:t>IV </a:t>
            </a:r>
            <a:r>
              <a:rPr lang="en-GB" dirty="0" smtClean="0"/>
              <a:t>for </a:t>
            </a:r>
            <a:r>
              <a:rPr lang="en-GB" dirty="0"/>
              <a:t>10 days</a:t>
            </a:r>
          </a:p>
        </p:txBody>
      </p:sp>
      <p:sp>
        <p:nvSpPr>
          <p:cNvPr id="10" name="Rounded Rectangle 9"/>
          <p:cNvSpPr/>
          <p:nvPr/>
        </p:nvSpPr>
        <p:spPr>
          <a:xfrm>
            <a:off x="5141348" y="3597217"/>
            <a:ext cx="3614468" cy="854015"/>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Dexamethasone</a:t>
            </a:r>
          </a:p>
          <a:p>
            <a:pPr algn="ctr"/>
            <a:r>
              <a:rPr lang="en-GB" dirty="0"/>
              <a:t>6 mg od PO/IV for 10 days </a:t>
            </a:r>
          </a:p>
        </p:txBody>
      </p:sp>
      <p:sp>
        <p:nvSpPr>
          <p:cNvPr id="11" name="Rounded Rectangle 10"/>
          <p:cNvSpPr/>
          <p:nvPr/>
        </p:nvSpPr>
        <p:spPr>
          <a:xfrm>
            <a:off x="9437297" y="2234240"/>
            <a:ext cx="2491596" cy="361446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OUTCOMES</a:t>
            </a:r>
            <a:endParaRPr lang="en-GB" sz="2400" b="1" dirty="0"/>
          </a:p>
          <a:p>
            <a:pPr algn="ctr"/>
            <a:endParaRPr lang="en-GB" dirty="0"/>
          </a:p>
          <a:p>
            <a:r>
              <a:rPr lang="en-GB" b="1" dirty="0"/>
              <a:t>Primary: 	all-cause 	death</a:t>
            </a:r>
          </a:p>
          <a:p>
            <a:r>
              <a:rPr lang="en-GB" dirty="0"/>
              <a:t>Secondary:</a:t>
            </a:r>
          </a:p>
          <a:p>
            <a:pPr marL="285750" indent="-285750">
              <a:buFont typeface="Arial" panose="020B0604020202020204" pitchFamily="34" charset="0"/>
              <a:buChar char="•"/>
            </a:pPr>
            <a:r>
              <a:rPr lang="en-GB" dirty="0"/>
              <a:t>Duration of hospitalisation</a:t>
            </a:r>
          </a:p>
          <a:p>
            <a:pPr marL="285750" indent="-285750">
              <a:buFont typeface="Arial" panose="020B0604020202020204" pitchFamily="34" charset="0"/>
              <a:buChar char="•"/>
            </a:pPr>
            <a:r>
              <a:rPr lang="en-GB" dirty="0"/>
              <a:t>Need for ventilation</a:t>
            </a:r>
          </a:p>
          <a:p>
            <a:pPr marL="285750" indent="-285750">
              <a:buFont typeface="Arial" panose="020B0604020202020204" pitchFamily="34" charset="0"/>
              <a:buChar char="•"/>
            </a:pPr>
            <a:r>
              <a:rPr lang="en-GB" dirty="0"/>
              <a:t>Need for renal replacement therapy</a:t>
            </a:r>
          </a:p>
        </p:txBody>
      </p:sp>
      <p:sp>
        <p:nvSpPr>
          <p:cNvPr id="12" name="Right Arrow 11"/>
          <p:cNvSpPr/>
          <p:nvPr/>
        </p:nvSpPr>
        <p:spPr>
          <a:xfrm>
            <a:off x="8824824" y="3743864"/>
            <a:ext cx="586597" cy="61247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H="1">
            <a:off x="4779032" y="1837426"/>
            <a:ext cx="8628" cy="454612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770408" y="6351915"/>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61780" y="1837426"/>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787660" y="4024225"/>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787660" y="2921478"/>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603629" y="4027170"/>
            <a:ext cx="184031" cy="0"/>
          </a:xfrm>
          <a:prstGeom prst="line">
            <a:avLst/>
          </a:prstGeom>
          <a:ln w="5715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E7EDA2BD-A76D-479C-8321-E6B0070D0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cxnSp>
        <p:nvCxnSpPr>
          <p:cNvPr id="21" name="Straight Connector 20"/>
          <p:cNvCxnSpPr/>
          <p:nvPr/>
        </p:nvCxnSpPr>
        <p:spPr>
          <a:xfrm flipH="1">
            <a:off x="4787660" y="5188787"/>
            <a:ext cx="353688" cy="0"/>
          </a:xfrm>
          <a:prstGeom prst="line">
            <a:avLst/>
          </a:prstGeom>
          <a:ln w="57150">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132720" y="4740218"/>
            <a:ext cx="3614468" cy="854015"/>
          </a:xfrm>
          <a:prstGeom prst="roundRect">
            <a:avLst/>
          </a:prstGeom>
          <a:solidFill>
            <a:srgbClr val="9E3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t>Hydroxychloroquine</a:t>
            </a:r>
            <a:endParaRPr lang="en-GB" b="1" dirty="0"/>
          </a:p>
          <a:p>
            <a:pPr algn="ctr"/>
            <a:r>
              <a:rPr lang="en-GB" dirty="0" smtClean="0"/>
              <a:t>See protocol for dosing</a:t>
            </a:r>
            <a:endParaRPr lang="en-GB" dirty="0"/>
          </a:p>
        </p:txBody>
      </p:sp>
    </p:spTree>
    <p:extLst>
      <p:ext uri="{BB962C8B-B14F-4D97-AF65-F5344CB8AC3E}">
        <p14:creationId xmlns:p14="http://schemas.microsoft.com/office/powerpoint/2010/main" val="2383841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treatments:</a:t>
            </a:r>
            <a:br>
              <a:rPr lang="en-GB" dirty="0"/>
            </a:br>
            <a:r>
              <a:rPr lang="en-GB" dirty="0" err="1"/>
              <a:t>Lopinavir</a:t>
            </a:r>
            <a:r>
              <a:rPr lang="en-GB" dirty="0"/>
              <a:t>-Ritonavir</a:t>
            </a:r>
          </a:p>
        </p:txBody>
      </p:sp>
      <p:sp>
        <p:nvSpPr>
          <p:cNvPr id="3" name="Content Placeholder 2"/>
          <p:cNvSpPr>
            <a:spLocks noGrp="1"/>
          </p:cNvSpPr>
          <p:nvPr>
            <p:ph idx="1"/>
          </p:nvPr>
        </p:nvSpPr>
        <p:spPr/>
        <p:txBody>
          <a:bodyPr>
            <a:normAutofit fontScale="92500" lnSpcReduction="20000"/>
          </a:bodyPr>
          <a:lstStyle/>
          <a:p>
            <a:r>
              <a:rPr lang="en-GB" dirty="0"/>
              <a:t>Licensed for treatment of HIV</a:t>
            </a:r>
          </a:p>
          <a:p>
            <a:r>
              <a:rPr lang="en-GB" dirty="0" err="1"/>
              <a:t>Lopinavir</a:t>
            </a:r>
            <a:r>
              <a:rPr lang="en-GB" dirty="0"/>
              <a:t> is a protease inhibitor (combined with ritonavir to increase </a:t>
            </a:r>
            <a:r>
              <a:rPr lang="en-GB" dirty="0" err="1"/>
              <a:t>lopinavir’s</a:t>
            </a:r>
            <a:r>
              <a:rPr lang="en-GB" dirty="0"/>
              <a:t> plasma half-life)</a:t>
            </a:r>
          </a:p>
          <a:p>
            <a:r>
              <a:rPr lang="en-GB" dirty="0"/>
              <a:t>Shown to have </a:t>
            </a:r>
            <a:r>
              <a:rPr lang="en-GB" i="1" dirty="0"/>
              <a:t>in vitro</a:t>
            </a:r>
            <a:r>
              <a:rPr lang="en-GB" dirty="0"/>
              <a:t> activity against SARS and MERS viruses</a:t>
            </a:r>
          </a:p>
          <a:p>
            <a:endParaRPr lang="en-GB" dirty="0"/>
          </a:p>
          <a:p>
            <a:r>
              <a:rPr lang="en-GB" b="1" dirty="0"/>
              <a:t>Contraindications:</a:t>
            </a:r>
            <a:r>
              <a:rPr lang="en-GB" dirty="0"/>
              <a:t> severe hepatic insufficiency; co-administration with other drugs dependent on CYP3A metabolism</a:t>
            </a:r>
          </a:p>
          <a:p>
            <a:pPr marL="0" indent="0">
              <a:buNone/>
            </a:pPr>
            <a:r>
              <a:rPr lang="en-GB" sz="1900" dirty="0"/>
              <a:t>(</a:t>
            </a:r>
            <a:r>
              <a:rPr lang="en-GB" sz="1900" dirty="0" err="1"/>
              <a:t>Alfuzosin</a:t>
            </a:r>
            <a:r>
              <a:rPr lang="en-GB" sz="1900" dirty="0"/>
              <a:t>, </a:t>
            </a:r>
            <a:r>
              <a:rPr lang="en-GB" sz="1900" dirty="0" err="1"/>
              <a:t>ranolazine</a:t>
            </a:r>
            <a:r>
              <a:rPr lang="en-GB" sz="1900" dirty="0"/>
              <a:t>, amiodarone, </a:t>
            </a:r>
            <a:r>
              <a:rPr lang="en-GB" sz="1900" dirty="0" err="1"/>
              <a:t>dronaderone</a:t>
            </a:r>
            <a:r>
              <a:rPr lang="en-GB" sz="1900" dirty="0"/>
              <a:t>, </a:t>
            </a:r>
            <a:r>
              <a:rPr lang="en-GB" sz="1900" dirty="0" err="1"/>
              <a:t>fusidic</a:t>
            </a:r>
            <a:r>
              <a:rPr lang="en-GB" sz="1900" dirty="0"/>
              <a:t> acid, </a:t>
            </a:r>
            <a:r>
              <a:rPr lang="en-GB" sz="1900" dirty="0" err="1"/>
              <a:t>neratinib</a:t>
            </a:r>
            <a:r>
              <a:rPr lang="en-GB" sz="1900" dirty="0"/>
              <a:t>, </a:t>
            </a:r>
            <a:r>
              <a:rPr lang="en-GB" sz="1900" dirty="0" err="1"/>
              <a:t>venetoclax</a:t>
            </a:r>
            <a:r>
              <a:rPr lang="en-GB" sz="1900" dirty="0"/>
              <a:t>, colchicine, </a:t>
            </a:r>
            <a:r>
              <a:rPr lang="en-GB" sz="1900" dirty="0" err="1"/>
              <a:t>astemizole</a:t>
            </a:r>
            <a:r>
              <a:rPr lang="en-GB" sz="1900" dirty="0"/>
              <a:t>, </a:t>
            </a:r>
            <a:r>
              <a:rPr lang="en-GB" sz="1900" dirty="0" err="1"/>
              <a:t>terfenadine</a:t>
            </a:r>
            <a:r>
              <a:rPr lang="en-GB" sz="1900" dirty="0"/>
              <a:t>, </a:t>
            </a:r>
            <a:r>
              <a:rPr lang="en-GB" sz="1900" dirty="0" err="1"/>
              <a:t>lurasidone</a:t>
            </a:r>
            <a:r>
              <a:rPr lang="en-GB" sz="1900" dirty="0"/>
              <a:t>, </a:t>
            </a:r>
            <a:r>
              <a:rPr lang="en-GB" sz="1900" dirty="0" err="1"/>
              <a:t>pimozide</a:t>
            </a:r>
            <a:r>
              <a:rPr lang="en-GB" sz="1900" dirty="0"/>
              <a:t>, quetiapine, </a:t>
            </a:r>
            <a:r>
              <a:rPr lang="en-GB" sz="1900" dirty="0" err="1"/>
              <a:t>dihydroergotamine</a:t>
            </a:r>
            <a:r>
              <a:rPr lang="en-GB" sz="1900" dirty="0"/>
              <a:t>, </a:t>
            </a:r>
            <a:r>
              <a:rPr lang="en-GB" sz="1900" dirty="0" err="1"/>
              <a:t>ergonovine</a:t>
            </a:r>
            <a:r>
              <a:rPr lang="en-GB" sz="1900" dirty="0"/>
              <a:t>, ergotamine, </a:t>
            </a:r>
            <a:r>
              <a:rPr lang="en-GB" sz="1900" dirty="0" err="1"/>
              <a:t>methylergonovine</a:t>
            </a:r>
            <a:r>
              <a:rPr lang="en-GB" sz="1900" dirty="0"/>
              <a:t>, </a:t>
            </a:r>
            <a:r>
              <a:rPr lang="en-GB" sz="1900" dirty="0" err="1"/>
              <a:t>cisapride</a:t>
            </a:r>
            <a:r>
              <a:rPr lang="en-GB" sz="1900" dirty="0"/>
              <a:t>, </a:t>
            </a:r>
            <a:r>
              <a:rPr lang="en-GB" sz="1900" dirty="0" err="1"/>
              <a:t>elbasvir</a:t>
            </a:r>
            <a:r>
              <a:rPr lang="en-GB" sz="1900" dirty="0"/>
              <a:t>/</a:t>
            </a:r>
            <a:r>
              <a:rPr lang="en-GB" sz="1900" dirty="0" err="1"/>
              <a:t>grazoprevir</a:t>
            </a:r>
            <a:r>
              <a:rPr lang="en-GB" sz="1900" dirty="0"/>
              <a:t>, </a:t>
            </a:r>
            <a:r>
              <a:rPr lang="en-GB" sz="1900" dirty="0" err="1"/>
              <a:t>ombitasvir</a:t>
            </a:r>
            <a:r>
              <a:rPr lang="en-GB" sz="1900" dirty="0"/>
              <a:t>/</a:t>
            </a:r>
            <a:r>
              <a:rPr lang="en-GB" sz="1900" dirty="0" err="1"/>
              <a:t>paritaprevir</a:t>
            </a:r>
            <a:r>
              <a:rPr lang="en-GB" sz="1900" dirty="0"/>
              <a:t>/ritonavir, lovastatin, simvastatin, </a:t>
            </a:r>
            <a:r>
              <a:rPr lang="en-GB" sz="1900" dirty="0" err="1"/>
              <a:t>lomitapide</a:t>
            </a:r>
            <a:r>
              <a:rPr lang="en-GB" sz="1900" dirty="0"/>
              <a:t>, </a:t>
            </a:r>
            <a:r>
              <a:rPr lang="en-GB" sz="1900" dirty="0" err="1"/>
              <a:t>avanafil</a:t>
            </a:r>
            <a:r>
              <a:rPr lang="en-GB" sz="1900" dirty="0"/>
              <a:t>, sildenafil, </a:t>
            </a:r>
            <a:r>
              <a:rPr lang="en-GB" sz="1900" dirty="0" err="1"/>
              <a:t>vardenafil</a:t>
            </a:r>
            <a:r>
              <a:rPr lang="en-GB" sz="1900" dirty="0"/>
              <a:t>, midazolam, </a:t>
            </a:r>
            <a:r>
              <a:rPr lang="en-GB" sz="1900" dirty="0" err="1"/>
              <a:t>triazolam</a:t>
            </a:r>
            <a:r>
              <a:rPr lang="en-GB" sz="1900" dirty="0"/>
              <a:t>.)</a:t>
            </a:r>
          </a:p>
          <a:p>
            <a:endParaRPr lang="en-GB" b="1" dirty="0"/>
          </a:p>
          <a:p>
            <a:r>
              <a:rPr lang="en-GB" b="1" dirty="0"/>
              <a:t>Side-effects: </a:t>
            </a:r>
            <a:r>
              <a:rPr lang="en-GB" dirty="0"/>
              <a:t>diarrhoea, nausea and vomiting</a:t>
            </a:r>
            <a:endParaRPr lang="en-GB" b="1" dirty="0"/>
          </a:p>
        </p:txBody>
      </p:sp>
      <p:pic>
        <p:nvPicPr>
          <p:cNvPr id="4" name="Picture 3" descr="A picture containing drawing&#10;&#10;Description automatically generated">
            <a:extLst>
              <a:ext uri="{FF2B5EF4-FFF2-40B4-BE49-F238E27FC236}">
                <a16:creationId xmlns:a16="http://schemas.microsoft.com/office/drawing/2014/main" id="{B7994B4A-ACEC-41CF-959B-98E9AB80A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326788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treatments:</a:t>
            </a:r>
            <a:br>
              <a:rPr lang="en-GB" dirty="0"/>
            </a:br>
            <a:r>
              <a:rPr lang="en-GB" dirty="0"/>
              <a:t>Dexamethasone</a:t>
            </a:r>
          </a:p>
        </p:txBody>
      </p:sp>
      <p:sp>
        <p:nvSpPr>
          <p:cNvPr id="3" name="Content Placeholder 2"/>
          <p:cNvSpPr>
            <a:spLocks noGrp="1"/>
          </p:cNvSpPr>
          <p:nvPr>
            <p:ph idx="1"/>
          </p:nvPr>
        </p:nvSpPr>
        <p:spPr/>
        <p:txBody>
          <a:bodyPr/>
          <a:lstStyle/>
          <a:p>
            <a:r>
              <a:rPr lang="en-GB" dirty="0"/>
              <a:t>Modulates immune system which may be beneficial in context of severe pneumonia with superimposed ARDS</a:t>
            </a:r>
          </a:p>
          <a:p>
            <a:endParaRPr lang="en-GB" dirty="0"/>
          </a:p>
          <a:p>
            <a:r>
              <a:rPr lang="en-GB" b="1" dirty="0"/>
              <a:t>Contraindications: </a:t>
            </a:r>
            <a:r>
              <a:rPr lang="en-GB" dirty="0"/>
              <a:t>none</a:t>
            </a:r>
          </a:p>
          <a:p>
            <a:endParaRPr lang="en-GB" b="1" dirty="0"/>
          </a:p>
          <a:p>
            <a:r>
              <a:rPr lang="en-GB" b="1" dirty="0"/>
              <a:t>Side-effects: </a:t>
            </a:r>
            <a:r>
              <a:rPr lang="en-GB" dirty="0"/>
              <a:t>hyperglycaemia, mood/sleep disturbance, </a:t>
            </a:r>
            <a:r>
              <a:rPr lang="en-GB" dirty="0" err="1"/>
              <a:t>hypernatraemia</a:t>
            </a:r>
            <a:endParaRPr lang="en-GB" b="1" dirty="0"/>
          </a:p>
        </p:txBody>
      </p:sp>
      <p:pic>
        <p:nvPicPr>
          <p:cNvPr id="4" name="Picture 3" descr="A picture containing drawing&#10;&#10;Description automatically generated">
            <a:extLst>
              <a:ext uri="{FF2B5EF4-FFF2-40B4-BE49-F238E27FC236}">
                <a16:creationId xmlns:a16="http://schemas.microsoft.com/office/drawing/2014/main" id="{45D497D8-7F82-4024-A48B-FD3941F36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268014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treatments:</a:t>
            </a:r>
            <a:br>
              <a:rPr lang="en-GB" dirty="0"/>
            </a:br>
            <a:r>
              <a:rPr lang="en-GB" dirty="0" err="1" smtClean="0"/>
              <a:t>Hydroxychloroquine</a:t>
            </a:r>
            <a:endParaRPr lang="en-GB" dirty="0"/>
          </a:p>
        </p:txBody>
      </p:sp>
      <p:sp>
        <p:nvSpPr>
          <p:cNvPr id="3" name="Content Placeholder 2"/>
          <p:cNvSpPr>
            <a:spLocks noGrp="1"/>
          </p:cNvSpPr>
          <p:nvPr>
            <p:ph idx="1"/>
          </p:nvPr>
        </p:nvSpPr>
        <p:spPr/>
        <p:txBody>
          <a:bodyPr/>
          <a:lstStyle/>
          <a:p>
            <a:r>
              <a:rPr lang="en-GB" dirty="0" smtClean="0"/>
              <a:t>Anti-malarial drug which has </a:t>
            </a:r>
            <a:r>
              <a:rPr lang="en-GB" i="1" dirty="0" smtClean="0"/>
              <a:t>in vitro</a:t>
            </a:r>
            <a:r>
              <a:rPr lang="en-GB" dirty="0" smtClean="0"/>
              <a:t> activity against SARS viruses</a:t>
            </a:r>
            <a:endParaRPr lang="en-GB" dirty="0"/>
          </a:p>
          <a:p>
            <a:endParaRPr lang="en-GB" dirty="0"/>
          </a:p>
          <a:p>
            <a:r>
              <a:rPr lang="en-GB" b="1" dirty="0"/>
              <a:t>Contraindications: </a:t>
            </a:r>
            <a:r>
              <a:rPr lang="en-GB" dirty="0" smtClean="0"/>
              <a:t>long QT syndrome.</a:t>
            </a:r>
          </a:p>
          <a:p>
            <a:pPr lvl="1"/>
            <a:r>
              <a:rPr lang="en-GB" dirty="0" smtClean="0"/>
              <a:t>Macrolide antibiotics and quinolones should be prescribed with care as they also prolong the QT interval</a:t>
            </a:r>
            <a:endParaRPr lang="en-GB" dirty="0"/>
          </a:p>
          <a:p>
            <a:endParaRPr lang="en-GB" b="1" dirty="0"/>
          </a:p>
          <a:p>
            <a:r>
              <a:rPr lang="en-GB" b="1" dirty="0"/>
              <a:t>Side-effects</a:t>
            </a:r>
            <a:r>
              <a:rPr lang="en-GB" b="1" dirty="0" smtClean="0"/>
              <a:t>: </a:t>
            </a:r>
            <a:r>
              <a:rPr lang="en-GB" dirty="0" smtClean="0"/>
              <a:t>QT interval prolongation (but arrhythmias rare), itchy skin (especially in dark-skinned patients), headache</a:t>
            </a:r>
            <a:endParaRPr lang="en-GB" b="1" dirty="0"/>
          </a:p>
        </p:txBody>
      </p:sp>
      <p:pic>
        <p:nvPicPr>
          <p:cNvPr id="4" name="Picture 3" descr="A picture containing drawing&#10;&#10;Description automatically generated">
            <a:extLst>
              <a:ext uri="{FF2B5EF4-FFF2-40B4-BE49-F238E27FC236}">
                <a16:creationId xmlns:a16="http://schemas.microsoft.com/office/drawing/2014/main" id="{45D497D8-7F82-4024-A48B-FD3941F36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290802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treatments:</a:t>
            </a:r>
            <a:br>
              <a:rPr lang="en-GB" dirty="0" smtClean="0"/>
            </a:br>
            <a:r>
              <a:rPr lang="en-GB" dirty="0" smtClean="0"/>
              <a:t>Azithromycin</a:t>
            </a:r>
            <a:endParaRPr lang="en-GB" dirty="0"/>
          </a:p>
        </p:txBody>
      </p:sp>
      <p:sp>
        <p:nvSpPr>
          <p:cNvPr id="3" name="Content Placeholder 2"/>
          <p:cNvSpPr>
            <a:spLocks noGrp="1"/>
          </p:cNvSpPr>
          <p:nvPr>
            <p:ph idx="1"/>
          </p:nvPr>
        </p:nvSpPr>
        <p:spPr/>
        <p:txBody>
          <a:bodyPr/>
          <a:lstStyle/>
          <a:p>
            <a:r>
              <a:rPr lang="en-GB" dirty="0" smtClean="0"/>
              <a:t>Commonly used antibiotic (“macrolide”) with antiviral and immunomodulatory properties</a:t>
            </a:r>
          </a:p>
          <a:p>
            <a:endParaRPr lang="en-GB" dirty="0"/>
          </a:p>
          <a:p>
            <a:r>
              <a:rPr lang="en-GB" b="1" dirty="0" smtClean="0"/>
              <a:t>Contraindications:</a:t>
            </a:r>
            <a:r>
              <a:rPr lang="en-GB" dirty="0" smtClean="0"/>
              <a:t> long QT syndrome, allergy to macrolide antibiotics</a:t>
            </a:r>
          </a:p>
          <a:p>
            <a:endParaRPr lang="en-GB" b="1" dirty="0"/>
          </a:p>
          <a:p>
            <a:r>
              <a:rPr lang="en-GB" b="1" dirty="0" smtClean="0"/>
              <a:t>Side-effects:</a:t>
            </a:r>
            <a:r>
              <a:rPr lang="en-GB" dirty="0" smtClean="0"/>
              <a:t> QT interval prolongation, interaction with other drugs (</a:t>
            </a:r>
            <a:r>
              <a:rPr lang="en-GB" dirty="0" err="1" smtClean="0"/>
              <a:t>ciclosporin</a:t>
            </a:r>
            <a:r>
              <a:rPr lang="en-GB" dirty="0" smtClean="0"/>
              <a:t>, digoxin)</a:t>
            </a:r>
            <a:endParaRPr lang="en-GB" b="1" dirty="0"/>
          </a:p>
        </p:txBody>
      </p:sp>
    </p:spTree>
    <p:extLst>
      <p:ext uri="{BB962C8B-B14F-4D97-AF65-F5344CB8AC3E}">
        <p14:creationId xmlns:p14="http://schemas.microsoft.com/office/powerpoint/2010/main" val="166267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Randomisation</a:t>
            </a:r>
          </a:p>
        </p:txBody>
      </p:sp>
      <p:sp>
        <p:nvSpPr>
          <p:cNvPr id="3" name="Content Placeholder 2"/>
          <p:cNvSpPr>
            <a:spLocks noGrp="1"/>
          </p:cNvSpPr>
          <p:nvPr>
            <p:ph idx="1"/>
          </p:nvPr>
        </p:nvSpPr>
        <p:spPr/>
        <p:txBody>
          <a:bodyPr>
            <a:normAutofit/>
          </a:bodyPr>
          <a:lstStyle/>
          <a:p>
            <a:r>
              <a:rPr lang="en-GB" dirty="0"/>
              <a:t>If a study treatment is contraindicated in a given patient, then they </a:t>
            </a:r>
            <a:r>
              <a:rPr lang="en-GB" b="1" dirty="0"/>
              <a:t>can still be randomised</a:t>
            </a:r>
          </a:p>
          <a:p>
            <a:endParaRPr lang="en-GB" b="1" dirty="0"/>
          </a:p>
          <a:p>
            <a:r>
              <a:rPr lang="en-GB" dirty="0"/>
              <a:t>Randomisation will allocate them to one of the other treatments</a:t>
            </a:r>
          </a:p>
          <a:p>
            <a:endParaRPr lang="en-GB" dirty="0"/>
          </a:p>
          <a:p>
            <a:r>
              <a:rPr lang="en-GB" dirty="0"/>
              <a:t>Randomisation is ‘simple’ (i.e. no stratification or minimisation)</a:t>
            </a:r>
          </a:p>
          <a:p>
            <a:endParaRPr lang="en-GB" dirty="0"/>
          </a:p>
          <a:p>
            <a:r>
              <a:rPr lang="en-GB" dirty="0"/>
              <a:t>Randomisation ratio is 2 (standard care):1:1:1</a:t>
            </a:r>
          </a:p>
        </p:txBody>
      </p:sp>
      <p:pic>
        <p:nvPicPr>
          <p:cNvPr id="4" name="Picture 3" descr="A picture containing drawing&#10;&#10;Description automatically generated">
            <a:extLst>
              <a:ext uri="{FF2B5EF4-FFF2-40B4-BE49-F238E27FC236}">
                <a16:creationId xmlns:a16="http://schemas.microsoft.com/office/drawing/2014/main" id="{7A80C19F-8F9A-4C95-B286-27E1C559F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327063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Identification and invitation</a:t>
            </a:r>
          </a:p>
        </p:txBody>
      </p:sp>
      <p:sp>
        <p:nvSpPr>
          <p:cNvPr id="5" name="Content Placeholder 4"/>
          <p:cNvSpPr>
            <a:spLocks noGrp="1"/>
          </p:cNvSpPr>
          <p:nvPr>
            <p:ph idx="1"/>
          </p:nvPr>
        </p:nvSpPr>
        <p:spPr/>
        <p:txBody>
          <a:bodyPr>
            <a:normAutofit/>
          </a:bodyPr>
          <a:lstStyle/>
          <a:p>
            <a:r>
              <a:rPr lang="en-GB" dirty="0"/>
              <a:t>All adult patients with </a:t>
            </a:r>
            <a:r>
              <a:rPr lang="en-GB" dirty="0" smtClean="0"/>
              <a:t>proven or suspected </a:t>
            </a:r>
            <a:r>
              <a:rPr lang="en-GB" dirty="0"/>
              <a:t>SARS-CoV-2 infection admitted should be considered for trial</a:t>
            </a:r>
          </a:p>
          <a:p>
            <a:endParaRPr lang="en-GB" dirty="0"/>
          </a:p>
          <a:p>
            <a:r>
              <a:rPr lang="en-GB" dirty="0"/>
              <a:t>Should be discussed with senior member of clinical team and assuming</a:t>
            </a:r>
          </a:p>
          <a:p>
            <a:pPr marL="971550" lvl="1" indent="-514350">
              <a:buFont typeface="+mj-lt"/>
              <a:buAutoNum type="arabicPeriod"/>
            </a:pPr>
            <a:r>
              <a:rPr lang="en-GB" dirty="0"/>
              <a:t>All eligibility criteria are met; and</a:t>
            </a:r>
          </a:p>
          <a:p>
            <a:pPr marL="971550" lvl="1" indent="-514350">
              <a:buFont typeface="+mj-lt"/>
              <a:buAutoNum type="arabicPeriod"/>
            </a:pPr>
            <a:r>
              <a:rPr lang="en-GB" dirty="0"/>
              <a:t>No medical history that might, in the opinion of the attending clinician, put the patient at significant risk if he/she were to participate in the trial, the patient should be offered participation</a:t>
            </a:r>
          </a:p>
          <a:p>
            <a:pPr marL="457200" lvl="1" indent="0">
              <a:buNone/>
            </a:pPr>
            <a:endParaRPr lang="en-GB" dirty="0"/>
          </a:p>
          <a:p>
            <a:r>
              <a:rPr lang="en-GB" dirty="0"/>
              <a:t>All documents available on trial website:  </a:t>
            </a:r>
            <a:r>
              <a:rPr lang="en-GB" b="1" dirty="0">
                <a:solidFill>
                  <a:srgbClr val="9E3159"/>
                </a:solidFill>
              </a:rPr>
              <a:t>www.recoverytrial.net</a:t>
            </a:r>
          </a:p>
        </p:txBody>
      </p:sp>
      <p:pic>
        <p:nvPicPr>
          <p:cNvPr id="6" name="Picture 5" descr="A picture containing drawing&#10;&#10;Description automatically generated">
            <a:extLst>
              <a:ext uri="{FF2B5EF4-FFF2-40B4-BE49-F238E27FC236}">
                <a16:creationId xmlns:a16="http://schemas.microsoft.com/office/drawing/2014/main" id="{1BF644DD-217C-4361-9009-2F02EC583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2889252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9" ma:contentTypeDescription="Create a new document." ma:contentTypeScope="" ma:versionID="03f31e82164f8e5b57758bba5e9a1598">
  <xsd:schema xmlns:xsd="http://www.w3.org/2001/XMLSchema" xmlns:xs="http://www.w3.org/2001/XMLSchema" xmlns:p="http://schemas.microsoft.com/office/2006/metadata/properties" xmlns:ns2="137f62fc-0309-469d-96f8-244e1f51aa13" targetNamespace="http://schemas.microsoft.com/office/2006/metadata/properties" ma:root="true" ma:fieldsID="57da00d1e81de49436a4690b4a844f8a" ns2:_="">
    <xsd:import namespace="137f62fc-0309-469d-96f8-244e1f51aa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586807-57C0-475B-B0DB-C958353AB8DD}"/>
</file>

<file path=customXml/itemProps2.xml><?xml version="1.0" encoding="utf-8"?>
<ds:datastoreItem xmlns:ds="http://schemas.openxmlformats.org/officeDocument/2006/customXml" ds:itemID="{348CF361-621C-4BDC-A566-BBE6DB3A6279}"/>
</file>

<file path=customXml/itemProps3.xml><?xml version="1.0" encoding="utf-8"?>
<ds:datastoreItem xmlns:ds="http://schemas.openxmlformats.org/officeDocument/2006/customXml" ds:itemID="{F641A9C9-1CD4-4E07-ADEE-8FA8DC867007}"/>
</file>

<file path=docProps/app.xml><?xml version="1.0" encoding="utf-8"?>
<Properties xmlns="http://schemas.openxmlformats.org/officeDocument/2006/extended-properties" xmlns:vt="http://schemas.openxmlformats.org/officeDocument/2006/docPropsVTypes">
  <Template/>
  <TotalTime>1414</TotalTime>
  <Words>1280</Words>
  <Application>Microsoft Office PowerPoint</Application>
  <PresentationFormat>Widescreen</PresentationFormat>
  <Paragraphs>181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 Randomised Evaluation of COVID-19 Therapy: the RECOVERY trial</vt:lpstr>
      <vt:lpstr>Background</vt:lpstr>
      <vt:lpstr>RECOVERY trial design</vt:lpstr>
      <vt:lpstr>Study treatments: Lopinavir-Ritonavir</vt:lpstr>
      <vt:lpstr>Study treatments: Dexamethasone</vt:lpstr>
      <vt:lpstr>Study treatments: Hydroxychloroquine</vt:lpstr>
      <vt:lpstr>Study treatments: Azithromycin</vt:lpstr>
      <vt:lpstr>Randomisation</vt:lpstr>
      <vt:lpstr>Identification and invitation</vt:lpstr>
      <vt:lpstr>Informed consent</vt:lpstr>
      <vt:lpstr>Informed consent</vt:lpstr>
      <vt:lpstr>Informed consent</vt:lpstr>
      <vt:lpstr>Informed consent</vt:lpstr>
      <vt:lpstr>Informed consent</vt:lpstr>
      <vt:lpstr>Randomisation</vt:lpstr>
      <vt:lpstr>Randomisation</vt:lpstr>
      <vt:lpstr>Randomisation</vt:lpstr>
      <vt:lpstr>Randomisation</vt:lpstr>
      <vt:lpstr>Randomisation</vt:lpstr>
      <vt:lpstr>Randomisation</vt:lpstr>
      <vt:lpstr>Randomisation</vt:lpstr>
      <vt:lpstr>Randomisation</vt:lpstr>
      <vt:lpstr>Problems</vt:lpstr>
      <vt:lpstr>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Richard Haynes</cp:lastModifiedBy>
  <cp:revision>58</cp:revision>
  <cp:lastPrinted>2020-03-18T19:42:16Z</cp:lastPrinted>
  <dcterms:created xsi:type="dcterms:W3CDTF">2020-03-14T13:47:38Z</dcterms:created>
  <dcterms:modified xsi:type="dcterms:W3CDTF">2020-04-07T23:08:38Z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