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59" r:id="rId3"/>
    <p:sldId id="295" r:id="rId4"/>
    <p:sldId id="284" r:id="rId5"/>
    <p:sldId id="288" r:id="rId6"/>
    <p:sldId id="296" r:id="rId7"/>
    <p:sldId id="290" r:id="rId8"/>
    <p:sldId id="291" r:id="rId9"/>
    <p:sldId id="297" r:id="rId10"/>
    <p:sldId id="292" r:id="rId11"/>
    <p:sldId id="293" r:id="rId12"/>
    <p:sldId id="261" r:id="rId13"/>
    <p:sldId id="294" r:id="rId14"/>
  </p:sldIdLst>
  <p:sldSz cx="12192000" cy="6858000"/>
  <p:notesSz cx="6881813" cy="9661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E3159"/>
    <a:srgbClr val="4473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4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18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D0CC1E02-2C9F-4010-9C00-8B42EAD6423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72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95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72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177899" cy="45800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8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4000" b="1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54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92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95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16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22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02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9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340304"/>
          </a:xfrm>
          <a:prstGeom prst="rect">
            <a:avLst/>
          </a:prstGeom>
          <a:solidFill>
            <a:srgbClr val="9E315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3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F49BA-76B6-44EE-BBED-300C86C8DDCC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5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C00000"/>
                </a:solidFill>
                <a:latin typeface="+mn-lt"/>
              </a:rPr>
              <a:t/>
            </a:r>
            <a:br>
              <a:rPr lang="en-GB" b="1" dirty="0">
                <a:solidFill>
                  <a:srgbClr val="C00000"/>
                </a:solidFill>
                <a:latin typeface="+mn-lt"/>
              </a:rPr>
            </a:br>
            <a:r>
              <a:rPr lang="en-GB" b="1" dirty="0">
                <a:solidFill>
                  <a:srgbClr val="9E3159"/>
                </a:solidFill>
                <a:latin typeface="+mn-lt"/>
              </a:rPr>
              <a:t>Randomised Evaluation of COVID-19 Therapy:</a:t>
            </a:r>
            <a:br>
              <a:rPr lang="en-GB" b="1" dirty="0">
                <a:solidFill>
                  <a:srgbClr val="9E3159"/>
                </a:solidFill>
                <a:latin typeface="+mn-lt"/>
              </a:rPr>
            </a:br>
            <a:r>
              <a:rPr lang="en-GB" b="1" dirty="0">
                <a:solidFill>
                  <a:srgbClr val="9E3159"/>
                </a:solidFill>
                <a:latin typeface="+mn-lt"/>
              </a:rPr>
              <a:t>the RECOVERY trial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37138"/>
            <a:ext cx="9144000" cy="1655762"/>
          </a:xfrm>
        </p:spPr>
        <p:txBody>
          <a:bodyPr/>
          <a:lstStyle/>
          <a:p>
            <a:r>
              <a:rPr lang="en-GB" b="1" dirty="0" smtClean="0"/>
              <a:t>Second Randomisation</a:t>
            </a:r>
            <a:endParaRPr lang="en-GB" b="1" dirty="0"/>
          </a:p>
          <a:p>
            <a:endParaRPr lang="en-GB" b="1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66DB40D0-4D2B-47FB-81BB-D6B0222AF5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01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Second randomisation: process</a:t>
            </a:r>
            <a:endParaRPr lang="en-GB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B7994B4A-ACEC-41CF-959B-98E9AB80A8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387" y="1975416"/>
            <a:ext cx="10511176" cy="4316867"/>
          </a:xfrm>
          <a:prstGeom prst="rect">
            <a:avLst/>
          </a:prstGeom>
        </p:spPr>
      </p:pic>
      <p:sp>
        <p:nvSpPr>
          <p:cNvPr id="6" name="Line Callout 1 5"/>
          <p:cNvSpPr/>
          <p:nvPr/>
        </p:nvSpPr>
        <p:spPr>
          <a:xfrm>
            <a:off x="10030754" y="4061391"/>
            <a:ext cx="1504950" cy="2600325"/>
          </a:xfrm>
          <a:prstGeom prst="borderCallout1">
            <a:avLst>
              <a:gd name="adj1" fmla="val 50984"/>
              <a:gd name="adj2" fmla="val -738"/>
              <a:gd name="adj3" fmla="val 50229"/>
              <a:gd name="adj4" fmla="val -249725"/>
            </a:avLst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/>
              <a:t>Drop-down: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CPAP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NIV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High-flow nasal O</a:t>
            </a:r>
            <a:r>
              <a:rPr lang="en-GB" baseline="-25000" dirty="0" smtClean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IMV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ECMO</a:t>
            </a:r>
            <a:endParaRPr lang="en-GB" dirty="0"/>
          </a:p>
        </p:txBody>
      </p:sp>
      <p:sp>
        <p:nvSpPr>
          <p:cNvPr id="7" name="Line Callout 1 6"/>
          <p:cNvSpPr/>
          <p:nvPr/>
        </p:nvSpPr>
        <p:spPr>
          <a:xfrm>
            <a:off x="10021229" y="1490664"/>
            <a:ext cx="1504950" cy="1659572"/>
          </a:xfrm>
          <a:prstGeom prst="borderCallout1">
            <a:avLst>
              <a:gd name="adj1" fmla="val 50984"/>
              <a:gd name="adj2" fmla="val -738"/>
              <a:gd name="adj3" fmla="val 104665"/>
              <a:gd name="adj4" fmla="val -87067"/>
            </a:avLst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/>
              <a:t>Check that correct participant has been selected</a:t>
            </a:r>
            <a:endParaRPr lang="en-GB" dirty="0"/>
          </a:p>
        </p:txBody>
      </p:sp>
      <p:sp>
        <p:nvSpPr>
          <p:cNvPr id="8" name="Line Callout 1 7"/>
          <p:cNvSpPr/>
          <p:nvPr/>
        </p:nvSpPr>
        <p:spPr>
          <a:xfrm>
            <a:off x="6952274" y="4345023"/>
            <a:ext cx="865846" cy="550827"/>
          </a:xfrm>
          <a:prstGeom prst="borderCallout1">
            <a:avLst>
              <a:gd name="adj1" fmla="val 50984"/>
              <a:gd name="adj2" fmla="val -738"/>
              <a:gd name="adj3" fmla="val 77897"/>
              <a:gd name="adj4" fmla="val -66012"/>
            </a:avLst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/>
              <a:t>Yes/No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124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Second randomisation: process</a:t>
            </a:r>
            <a:endParaRPr lang="en-GB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B7994B4A-ACEC-41CF-959B-98E9AB80A8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24" y="1351382"/>
            <a:ext cx="10550251" cy="5400967"/>
          </a:xfrm>
          <a:prstGeom prst="rect">
            <a:avLst/>
          </a:prstGeom>
        </p:spPr>
      </p:pic>
      <p:sp>
        <p:nvSpPr>
          <p:cNvPr id="7" name="Line Callout 1 6"/>
          <p:cNvSpPr/>
          <p:nvPr/>
        </p:nvSpPr>
        <p:spPr>
          <a:xfrm>
            <a:off x="10013211" y="1461319"/>
            <a:ext cx="2137457" cy="2203012"/>
          </a:xfrm>
          <a:prstGeom prst="borderCallout1">
            <a:avLst>
              <a:gd name="adj1" fmla="val 50984"/>
              <a:gd name="adj2" fmla="val -738"/>
              <a:gd name="adj3" fmla="val 27875"/>
              <a:gd name="adj4" fmla="val -31474"/>
            </a:avLst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/>
              <a:t>Either enter result (“0” if below limit); or tick box if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not measured; or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Above limit (e.g. &gt;250) </a:t>
            </a:r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H="1" flipV="1">
            <a:off x="9382125" y="2581275"/>
            <a:ext cx="631086" cy="600"/>
          </a:xfrm>
          <a:prstGeom prst="line">
            <a:avLst/>
          </a:prstGeom>
          <a:ln w="38100">
            <a:solidFill>
              <a:srgbClr val="44739E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2"/>
          </p:cNvCxnSpPr>
          <p:nvPr/>
        </p:nvCxnSpPr>
        <p:spPr>
          <a:xfrm flipH="1">
            <a:off x="8677275" y="2562825"/>
            <a:ext cx="1335936" cy="867178"/>
          </a:xfrm>
          <a:prstGeom prst="line">
            <a:avLst/>
          </a:prstGeom>
          <a:ln w="38100">
            <a:solidFill>
              <a:srgbClr val="44739E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2" name="Line Callout 1 11"/>
          <p:cNvSpPr/>
          <p:nvPr/>
        </p:nvSpPr>
        <p:spPr>
          <a:xfrm>
            <a:off x="6942749" y="4061390"/>
            <a:ext cx="865846" cy="550827"/>
          </a:xfrm>
          <a:prstGeom prst="borderCallout1">
            <a:avLst>
              <a:gd name="adj1" fmla="val 50984"/>
              <a:gd name="adj2" fmla="val -738"/>
              <a:gd name="adj3" fmla="val 10458"/>
              <a:gd name="adj4" fmla="val -81413"/>
            </a:avLst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/>
              <a:t>Yes/No</a:t>
            </a:r>
            <a:endParaRPr lang="en-GB" dirty="0"/>
          </a:p>
        </p:txBody>
      </p:sp>
      <p:sp>
        <p:nvSpPr>
          <p:cNvPr id="13" name="Line Callout 1 12"/>
          <p:cNvSpPr/>
          <p:nvPr/>
        </p:nvSpPr>
        <p:spPr>
          <a:xfrm>
            <a:off x="6942749" y="5557435"/>
            <a:ext cx="865846" cy="550827"/>
          </a:xfrm>
          <a:prstGeom prst="borderCallout1">
            <a:avLst>
              <a:gd name="adj1" fmla="val 50984"/>
              <a:gd name="adj2" fmla="val -738"/>
              <a:gd name="adj3" fmla="val -25856"/>
              <a:gd name="adj4" fmla="val -82513"/>
            </a:avLst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/>
              <a:t>Yes/No</a:t>
            </a:r>
            <a:endParaRPr lang="en-GB" dirty="0"/>
          </a:p>
        </p:txBody>
      </p:sp>
      <p:cxnSp>
        <p:nvCxnSpPr>
          <p:cNvPr id="14" name="Straight Connector 13"/>
          <p:cNvCxnSpPr>
            <a:stCxn id="13" idx="2"/>
          </p:cNvCxnSpPr>
          <p:nvPr/>
        </p:nvCxnSpPr>
        <p:spPr>
          <a:xfrm flipH="1">
            <a:off x="6248400" y="5832849"/>
            <a:ext cx="694349" cy="396501"/>
          </a:xfrm>
          <a:prstGeom prst="line">
            <a:avLst/>
          </a:prstGeom>
          <a:ln w="38100">
            <a:solidFill>
              <a:srgbClr val="44739E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15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Tocilizumab</a:t>
            </a:r>
            <a:r>
              <a:rPr lang="en-GB" dirty="0" smtClean="0"/>
              <a:t> prescribing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/>
              <a:t>Weight-based dose</a:t>
            </a:r>
            <a:endParaRPr lang="en-GB" dirty="0" smtClean="0"/>
          </a:p>
          <a:p>
            <a:pPr lvl="1"/>
            <a:r>
              <a:rPr lang="en-GB" dirty="0" smtClean="0"/>
              <a:t>Can use estimated weight if measurement not available/possible</a:t>
            </a:r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r>
              <a:rPr lang="en-GB" dirty="0" smtClean="0"/>
              <a:t>If weight ≤40 kg, prescribe 8 mg/kg</a:t>
            </a:r>
          </a:p>
          <a:p>
            <a:pPr lvl="1"/>
            <a:r>
              <a:rPr lang="en-GB" dirty="0" smtClean="0"/>
              <a:t>Single </a:t>
            </a:r>
            <a:r>
              <a:rPr lang="en-GB" dirty="0"/>
              <a:t>intravenous infusion over 60 minutes in </a:t>
            </a:r>
            <a:r>
              <a:rPr lang="en-GB" dirty="0" smtClean="0"/>
              <a:t>100 mL 0.9% </a:t>
            </a:r>
            <a:r>
              <a:rPr lang="en-GB" dirty="0"/>
              <a:t>sodium </a:t>
            </a:r>
            <a:r>
              <a:rPr lang="en-GB" dirty="0" smtClean="0"/>
              <a:t>chloride</a:t>
            </a:r>
          </a:p>
          <a:p>
            <a:pPr lvl="1"/>
            <a:endParaRPr lang="en-GB" dirty="0"/>
          </a:p>
          <a:p>
            <a:r>
              <a:rPr lang="en-GB" b="1" dirty="0" smtClean="0"/>
              <a:t>Second dose</a:t>
            </a:r>
            <a:r>
              <a:rPr lang="en-GB" dirty="0" smtClean="0"/>
              <a:t> can be given ≥12 &lt;24 hours later if – in clinician’s opinion – the patient’s condition has not improved</a:t>
            </a:r>
            <a:endParaRPr lang="en-GB" b="1" dirty="0" smtClean="0"/>
          </a:p>
          <a:p>
            <a:pPr lvl="1"/>
            <a:endParaRPr lang="en-GB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45D497D8-7F82-4024-A48B-FD3941F36B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129341"/>
              </p:ext>
            </p:extLst>
          </p:nvPr>
        </p:nvGraphicFramePr>
        <p:xfrm>
          <a:off x="2602237" y="2423884"/>
          <a:ext cx="6981826" cy="146304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3490913">
                  <a:extLst>
                    <a:ext uri="{9D8B030D-6E8A-4147-A177-3AD203B41FA5}">
                      <a16:colId xmlns:a16="http://schemas.microsoft.com/office/drawing/2014/main" val="1000364343"/>
                    </a:ext>
                  </a:extLst>
                </a:gridCol>
                <a:gridCol w="3490913">
                  <a:extLst>
                    <a:ext uri="{9D8B030D-6E8A-4147-A177-3AD203B41FA5}">
                      <a16:colId xmlns:a16="http://schemas.microsoft.com/office/drawing/2014/main" val="2426145236"/>
                    </a:ext>
                  </a:extLst>
                </a:gridCol>
              </a:tblGrid>
              <a:tr h="345083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Weight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Dose</a:t>
                      </a:r>
                      <a:endParaRPr lang="en-GB" sz="2400"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0179201"/>
                  </a:ext>
                </a:extLst>
              </a:tr>
              <a:tr h="345083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&gt;40 and ≤65 kg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400 mg</a:t>
                      </a:r>
                      <a:endParaRPr lang="en-GB" sz="2400"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2128360"/>
                  </a:ext>
                </a:extLst>
              </a:tr>
              <a:tr h="345083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&gt;65 and ≤90 kg</a:t>
                      </a:r>
                      <a:endParaRPr lang="en-GB" sz="2400"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600 mg</a:t>
                      </a:r>
                      <a:endParaRPr lang="en-GB" sz="2400"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9650263"/>
                  </a:ext>
                </a:extLst>
              </a:tr>
              <a:tr h="345083">
                <a:tc>
                  <a:txBody>
                    <a:bodyPr/>
                    <a:lstStyle/>
                    <a:p>
                      <a:r>
                        <a:rPr lang="en-GB" sz="2400">
                          <a:effectLst/>
                        </a:rPr>
                        <a:t>	   &gt;90 kg</a:t>
                      </a:r>
                      <a:endParaRPr lang="en-GB" sz="2400"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800 mg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3445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10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Tocilizumab</a:t>
            </a:r>
            <a:r>
              <a:rPr lang="en-GB" dirty="0" smtClean="0"/>
              <a:t> stock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Available via </a:t>
            </a:r>
            <a:r>
              <a:rPr lang="en-GB" dirty="0" err="1" smtClean="0"/>
              <a:t>ImmForms</a:t>
            </a:r>
            <a:r>
              <a:rPr lang="en-GB" dirty="0" smtClean="0"/>
              <a:t>/</a:t>
            </a:r>
            <a:r>
              <a:rPr lang="en-GB" dirty="0" err="1" smtClean="0"/>
              <a:t>Movianto</a:t>
            </a:r>
            <a:r>
              <a:rPr lang="en-GB" dirty="0" smtClean="0"/>
              <a:t> system</a:t>
            </a:r>
          </a:p>
          <a:p>
            <a:endParaRPr lang="en-GB" b="1" dirty="0"/>
          </a:p>
          <a:p>
            <a:r>
              <a:rPr lang="en-GB" dirty="0" smtClean="0"/>
              <a:t>Sites will be able to order sufficient for 20 patients initially; please contact coordinating centre once 10 patients treated</a:t>
            </a:r>
            <a:r>
              <a:rPr lang="en-GB" b="1" dirty="0" smtClean="0"/>
              <a:t> </a:t>
            </a:r>
          </a:p>
          <a:p>
            <a:endParaRPr lang="en-GB" b="1" dirty="0"/>
          </a:p>
          <a:p>
            <a:r>
              <a:rPr lang="en-GB" dirty="0" smtClean="0"/>
              <a:t>Further information available at </a:t>
            </a:r>
            <a:r>
              <a:rPr lang="en-GB" b="1" dirty="0" smtClean="0">
                <a:solidFill>
                  <a:srgbClr val="9E3159"/>
                </a:solidFill>
              </a:rPr>
              <a:t>www.recoverytrial.net</a:t>
            </a:r>
          </a:p>
          <a:p>
            <a:pPr lvl="1"/>
            <a:endParaRPr lang="en-GB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45D497D8-7F82-4024-A48B-FD3941F36B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60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IL-6 and </a:t>
            </a:r>
            <a:r>
              <a:rPr lang="en-GB" dirty="0" err="1" smtClean="0"/>
              <a:t>Tocilizumab</a:t>
            </a:r>
            <a:endParaRPr lang="en-GB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B7994B4A-ACEC-41CF-959B-98E9AB80A8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  <p:sp>
        <p:nvSpPr>
          <p:cNvPr id="5" name="Down Arrow Callout 4"/>
          <p:cNvSpPr/>
          <p:nvPr/>
        </p:nvSpPr>
        <p:spPr>
          <a:xfrm>
            <a:off x="285750" y="2219325"/>
            <a:ext cx="2646925" cy="103559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IL-6</a:t>
            </a:r>
            <a:r>
              <a:rPr lang="en-GB" dirty="0" smtClean="0"/>
              <a:t> binds surface receptor</a:t>
            </a:r>
            <a:endParaRPr lang="en-GB" dirty="0"/>
          </a:p>
        </p:txBody>
      </p:sp>
      <p:sp>
        <p:nvSpPr>
          <p:cNvPr id="6" name="Down Arrow Callout 5"/>
          <p:cNvSpPr/>
          <p:nvPr/>
        </p:nvSpPr>
        <p:spPr>
          <a:xfrm>
            <a:off x="3115701" y="2209800"/>
            <a:ext cx="2646925" cy="103559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IL-6</a:t>
            </a:r>
            <a:r>
              <a:rPr lang="en-GB" dirty="0" smtClean="0"/>
              <a:t> binds soluble receptor</a:t>
            </a:r>
            <a:endParaRPr lang="en-GB" dirty="0"/>
          </a:p>
        </p:txBody>
      </p:sp>
      <p:sp>
        <p:nvSpPr>
          <p:cNvPr id="7" name="Down Arrow Callout 6"/>
          <p:cNvSpPr/>
          <p:nvPr/>
        </p:nvSpPr>
        <p:spPr>
          <a:xfrm>
            <a:off x="280989" y="3371850"/>
            <a:ext cx="5481638" cy="103559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IL-6/IL-6R complex binds gp130 on cell surface</a:t>
            </a:r>
            <a:endParaRPr lang="en-GB" dirty="0"/>
          </a:p>
        </p:txBody>
      </p:sp>
      <p:sp>
        <p:nvSpPr>
          <p:cNvPr id="9" name="Down Arrow Callout 8"/>
          <p:cNvSpPr/>
          <p:nvPr/>
        </p:nvSpPr>
        <p:spPr>
          <a:xfrm>
            <a:off x="280988" y="4524375"/>
            <a:ext cx="5481638" cy="103559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IL-6/IL-6R/gp130 complex activates JAK1/2-STAT1/3 signalling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280988" y="5676900"/>
            <a:ext cx="5481638" cy="695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Inflammatory processes </a:t>
            </a:r>
          </a:p>
          <a:p>
            <a:pPr algn="ctr"/>
            <a:r>
              <a:rPr lang="en-GB" dirty="0" smtClean="0"/>
              <a:t>(CRP production, B cell stimulation, T cell differentiation)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80989" y="1638300"/>
            <a:ext cx="5481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NORMAL</a:t>
            </a:r>
            <a:endParaRPr lang="en-GB" b="1" dirty="0"/>
          </a:p>
        </p:txBody>
      </p:sp>
      <p:sp>
        <p:nvSpPr>
          <p:cNvPr id="17" name="Down Arrow Callout 16"/>
          <p:cNvSpPr/>
          <p:nvPr/>
        </p:nvSpPr>
        <p:spPr>
          <a:xfrm>
            <a:off x="6319837" y="2219325"/>
            <a:ext cx="2646925" cy="1035590"/>
          </a:xfrm>
          <a:prstGeom prst="downArrow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 smtClean="0"/>
              <a:t>Tocilizumab</a:t>
            </a:r>
            <a:r>
              <a:rPr lang="en-GB" dirty="0" smtClean="0"/>
              <a:t> binds surface receptor</a:t>
            </a:r>
            <a:endParaRPr lang="en-GB" dirty="0"/>
          </a:p>
        </p:txBody>
      </p:sp>
      <p:sp>
        <p:nvSpPr>
          <p:cNvPr id="18" name="Down Arrow Callout 17"/>
          <p:cNvSpPr/>
          <p:nvPr/>
        </p:nvSpPr>
        <p:spPr>
          <a:xfrm>
            <a:off x="9149788" y="2209800"/>
            <a:ext cx="2646925" cy="1035590"/>
          </a:xfrm>
          <a:prstGeom prst="downArrow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/>
              <a:t>Tocilizumab</a:t>
            </a:r>
            <a:r>
              <a:rPr lang="en-GB" dirty="0"/>
              <a:t> </a:t>
            </a:r>
            <a:r>
              <a:rPr lang="en-GB" dirty="0" smtClean="0"/>
              <a:t>binds soluble receptor</a:t>
            </a:r>
            <a:endParaRPr lang="en-GB" dirty="0"/>
          </a:p>
        </p:txBody>
      </p:sp>
      <p:sp>
        <p:nvSpPr>
          <p:cNvPr id="19" name="Down Arrow Callout 18"/>
          <p:cNvSpPr/>
          <p:nvPr/>
        </p:nvSpPr>
        <p:spPr>
          <a:xfrm>
            <a:off x="6315076" y="3371850"/>
            <a:ext cx="5481638" cy="1035590"/>
          </a:xfrm>
          <a:prstGeom prst="downArrow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IL-6 cannot bind either surface or soluble receptor</a:t>
            </a:r>
            <a:endParaRPr lang="en-GB" dirty="0"/>
          </a:p>
        </p:txBody>
      </p:sp>
      <p:sp>
        <p:nvSpPr>
          <p:cNvPr id="20" name="Down Arrow Callout 19"/>
          <p:cNvSpPr/>
          <p:nvPr/>
        </p:nvSpPr>
        <p:spPr>
          <a:xfrm>
            <a:off x="6315075" y="4524375"/>
            <a:ext cx="5481638" cy="1035590"/>
          </a:xfrm>
          <a:prstGeom prst="downArrow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IL-6/IL-6R complexes cannot bind to gp130 so no activation of JAK1/2-STAT1/3 pathway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6315075" y="5676900"/>
            <a:ext cx="5481638" cy="69532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Reduced inflammation</a:t>
            </a:r>
            <a:endParaRPr lang="en-GB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315075" y="1638300"/>
            <a:ext cx="5481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IN PRESENCE OF TOCILIZUMAB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67597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Tocilizumab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Humanized monoclonal antibody against IL-6 receptor</a:t>
            </a:r>
          </a:p>
          <a:p>
            <a:endParaRPr lang="en-GB" dirty="0"/>
          </a:p>
          <a:p>
            <a:r>
              <a:rPr lang="en-GB" dirty="0" smtClean="0"/>
              <a:t>Licensed for treatment in:</a:t>
            </a:r>
          </a:p>
          <a:p>
            <a:pPr lvl="1"/>
            <a:r>
              <a:rPr lang="en-GB" dirty="0" smtClean="0"/>
              <a:t>Rheumatoid arthritis</a:t>
            </a:r>
          </a:p>
          <a:p>
            <a:pPr lvl="1"/>
            <a:r>
              <a:rPr lang="en-GB" dirty="0" smtClean="0"/>
              <a:t>Cytokine release syndrome (CRS) after CAR-T cell therapy (new treatment for haematological malignancy)</a:t>
            </a:r>
          </a:p>
          <a:p>
            <a:pPr lvl="1"/>
            <a:endParaRPr lang="en-GB" dirty="0"/>
          </a:p>
          <a:p>
            <a:r>
              <a:rPr lang="en-GB" dirty="0" smtClean="0"/>
              <a:t>Also being tested in REMAP-CAP and COVACTA trials</a:t>
            </a:r>
            <a:endParaRPr lang="en-GB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B7994B4A-ACEC-41CF-959B-98E9AB80A8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1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RECOVERY trial design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22135" y="2234240"/>
            <a:ext cx="2491596" cy="3614468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000" b="1" dirty="0"/>
              <a:t>ELIGIBLE PATIENTS</a:t>
            </a:r>
          </a:p>
          <a:p>
            <a:pPr algn="ctr"/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Age ≥18 years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Admitted to hospital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Proven </a:t>
            </a:r>
            <a:r>
              <a:rPr lang="en-GB" dirty="0" smtClean="0"/>
              <a:t>or suspected SARS-CoV-2 </a:t>
            </a:r>
            <a:r>
              <a:rPr lang="en-GB" dirty="0"/>
              <a:t>infection</a:t>
            </a:r>
          </a:p>
        </p:txBody>
      </p:sp>
      <p:sp>
        <p:nvSpPr>
          <p:cNvPr id="5" name="Right Arrow 4"/>
          <p:cNvSpPr/>
          <p:nvPr/>
        </p:nvSpPr>
        <p:spPr>
          <a:xfrm>
            <a:off x="2762972" y="3735238"/>
            <a:ext cx="586597" cy="612475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3398810" y="3472130"/>
            <a:ext cx="1138687" cy="1138687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/>
              <a:t>R</a:t>
            </a:r>
            <a:endParaRPr lang="en-GB" b="1" dirty="0"/>
          </a:p>
        </p:txBody>
      </p:sp>
      <p:sp>
        <p:nvSpPr>
          <p:cNvPr id="7" name="Rounded Rectangle 6"/>
          <p:cNvSpPr/>
          <p:nvPr/>
        </p:nvSpPr>
        <p:spPr>
          <a:xfrm>
            <a:off x="5132720" y="1410418"/>
            <a:ext cx="3614468" cy="854015"/>
          </a:xfrm>
          <a:prstGeom prst="roundRect">
            <a:avLst/>
          </a:prstGeom>
          <a:solidFill>
            <a:srgbClr val="9E31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No additional treatment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132720" y="2497347"/>
            <a:ext cx="3614468" cy="854015"/>
          </a:xfrm>
          <a:prstGeom prst="roundRect">
            <a:avLst/>
          </a:prstGeom>
          <a:solidFill>
            <a:srgbClr val="9E31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highlight>
                  <a:srgbClr val="9E3159"/>
                </a:highlight>
              </a:rPr>
              <a:t>Lopinavir</a:t>
            </a:r>
            <a:r>
              <a:rPr lang="en-GB" b="1" dirty="0">
                <a:highlight>
                  <a:srgbClr val="9E3159"/>
                </a:highlight>
              </a:rPr>
              <a:t>-ritonavir</a:t>
            </a:r>
          </a:p>
          <a:p>
            <a:pPr algn="ctr"/>
            <a:r>
              <a:rPr lang="en-GB" dirty="0">
                <a:highlight>
                  <a:srgbClr val="9E3159"/>
                </a:highlight>
              </a:rPr>
              <a:t>400/100 mg </a:t>
            </a:r>
            <a:r>
              <a:rPr lang="en-GB" dirty="0" err="1">
                <a:highlight>
                  <a:srgbClr val="9E3159"/>
                </a:highlight>
              </a:rPr>
              <a:t>bd</a:t>
            </a:r>
            <a:r>
              <a:rPr lang="en-GB" dirty="0">
                <a:highlight>
                  <a:srgbClr val="9E3159"/>
                </a:highlight>
              </a:rPr>
              <a:t> PO for 10 days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124096" y="5923396"/>
            <a:ext cx="3614468" cy="854015"/>
          </a:xfrm>
          <a:prstGeom prst="roundRect">
            <a:avLst>
              <a:gd name="adj" fmla="val 16667"/>
            </a:avLst>
          </a:prstGeom>
          <a:solidFill>
            <a:srgbClr val="9E31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Azithromycin</a:t>
            </a:r>
            <a:endParaRPr lang="en-GB" b="1" dirty="0"/>
          </a:p>
          <a:p>
            <a:pPr algn="ctr"/>
            <a:r>
              <a:rPr lang="en-GB" dirty="0" smtClean="0"/>
              <a:t>500 mg od PO/IV for </a:t>
            </a:r>
            <a:r>
              <a:rPr lang="en-GB" dirty="0"/>
              <a:t>10 days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141348" y="3597217"/>
            <a:ext cx="3614468" cy="854015"/>
          </a:xfrm>
          <a:prstGeom prst="roundRect">
            <a:avLst/>
          </a:prstGeom>
          <a:solidFill>
            <a:srgbClr val="9E31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Dexamethasone</a:t>
            </a:r>
          </a:p>
          <a:p>
            <a:pPr algn="ctr"/>
            <a:r>
              <a:rPr lang="en-GB" dirty="0"/>
              <a:t>6 mg od PO/IV for 10 days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9437297" y="2234240"/>
            <a:ext cx="2491596" cy="3614468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/>
              <a:t>OUTCOMES</a:t>
            </a:r>
            <a:endParaRPr lang="en-GB" sz="2400" b="1" dirty="0"/>
          </a:p>
          <a:p>
            <a:pPr algn="ctr"/>
            <a:endParaRPr lang="en-GB" dirty="0"/>
          </a:p>
          <a:p>
            <a:r>
              <a:rPr lang="en-GB" b="1" dirty="0"/>
              <a:t>Primary: 	all-cause 	death</a:t>
            </a:r>
          </a:p>
          <a:p>
            <a:r>
              <a:rPr lang="en-GB" dirty="0"/>
              <a:t>Secondary: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Duration of hospitalisation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Need for ventilation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Need for renal replacement therapy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8824824" y="3743864"/>
            <a:ext cx="586597" cy="612475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4779032" y="1837426"/>
            <a:ext cx="8628" cy="4546121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4770408" y="6351915"/>
            <a:ext cx="353688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4761780" y="1837426"/>
            <a:ext cx="353688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4787660" y="4024225"/>
            <a:ext cx="353688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4787660" y="2921478"/>
            <a:ext cx="353688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4603629" y="4027170"/>
            <a:ext cx="184031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E7EDA2BD-A76D-479C-8321-E6B0070D0D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  <p:cxnSp>
        <p:nvCxnSpPr>
          <p:cNvPr id="21" name="Straight Connector 20"/>
          <p:cNvCxnSpPr/>
          <p:nvPr/>
        </p:nvCxnSpPr>
        <p:spPr>
          <a:xfrm flipH="1">
            <a:off x="4787660" y="5188787"/>
            <a:ext cx="353688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5132720" y="4740218"/>
            <a:ext cx="3614468" cy="854015"/>
          </a:xfrm>
          <a:prstGeom prst="roundRect">
            <a:avLst/>
          </a:prstGeom>
          <a:solidFill>
            <a:srgbClr val="9E31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 smtClean="0"/>
              <a:t>Hydroxychloroquine</a:t>
            </a:r>
            <a:endParaRPr lang="en-GB" b="1" dirty="0"/>
          </a:p>
          <a:p>
            <a:pPr algn="ctr"/>
            <a:r>
              <a:rPr lang="en-GB" dirty="0" smtClean="0"/>
              <a:t>See protocol for dosing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196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RECOVERY </a:t>
            </a:r>
            <a:r>
              <a:rPr lang="en-GB" dirty="0" smtClean="0"/>
              <a:t>second randomisation</a:t>
            </a:r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5477481" y="1604385"/>
            <a:ext cx="564300" cy="536416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R</a:t>
            </a:r>
            <a:endParaRPr lang="en-GB" sz="105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525559" y="1445586"/>
            <a:ext cx="3614468" cy="854015"/>
          </a:xfrm>
          <a:prstGeom prst="roundRect">
            <a:avLst/>
          </a:prstGeom>
          <a:solidFill>
            <a:srgbClr val="9E31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No additional treatment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25559" y="2497347"/>
            <a:ext cx="3614468" cy="854015"/>
          </a:xfrm>
          <a:prstGeom prst="roundRect">
            <a:avLst/>
          </a:prstGeom>
          <a:solidFill>
            <a:srgbClr val="9E31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highlight>
                  <a:srgbClr val="9E3159"/>
                </a:highlight>
              </a:rPr>
              <a:t>Lopinavir</a:t>
            </a:r>
            <a:r>
              <a:rPr lang="en-GB" b="1" dirty="0">
                <a:highlight>
                  <a:srgbClr val="9E3159"/>
                </a:highlight>
              </a:rPr>
              <a:t>-ritonavir</a:t>
            </a:r>
          </a:p>
          <a:p>
            <a:pPr algn="ctr"/>
            <a:r>
              <a:rPr lang="en-GB" dirty="0">
                <a:highlight>
                  <a:srgbClr val="9E3159"/>
                </a:highlight>
              </a:rPr>
              <a:t>400/100 mg </a:t>
            </a:r>
            <a:r>
              <a:rPr lang="en-GB" dirty="0" err="1">
                <a:highlight>
                  <a:srgbClr val="9E3159"/>
                </a:highlight>
              </a:rPr>
              <a:t>bd</a:t>
            </a:r>
            <a:r>
              <a:rPr lang="en-GB" dirty="0">
                <a:highlight>
                  <a:srgbClr val="9E3159"/>
                </a:highlight>
              </a:rPr>
              <a:t> PO for 10 days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16935" y="5768801"/>
            <a:ext cx="3614468" cy="854015"/>
          </a:xfrm>
          <a:prstGeom prst="roundRect">
            <a:avLst>
              <a:gd name="adj" fmla="val 16667"/>
            </a:avLst>
          </a:prstGeom>
          <a:solidFill>
            <a:srgbClr val="9E31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Azithromycin</a:t>
            </a:r>
            <a:endParaRPr lang="en-GB" b="1" dirty="0"/>
          </a:p>
          <a:p>
            <a:pPr algn="ctr"/>
            <a:r>
              <a:rPr lang="en-GB" dirty="0" smtClean="0"/>
              <a:t>500 mg od PO/IV for </a:t>
            </a:r>
            <a:r>
              <a:rPr lang="en-GB" dirty="0"/>
              <a:t>10 days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34187" y="3597217"/>
            <a:ext cx="3614468" cy="854015"/>
          </a:xfrm>
          <a:prstGeom prst="roundRect">
            <a:avLst/>
          </a:prstGeom>
          <a:solidFill>
            <a:srgbClr val="9E31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Dexamethasone</a:t>
            </a:r>
          </a:p>
          <a:p>
            <a:pPr algn="ctr"/>
            <a:r>
              <a:rPr lang="en-GB" dirty="0"/>
              <a:t>6 mg od PO/IV for 10 days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0521117" y="1490663"/>
            <a:ext cx="1204158" cy="5132153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b="1" dirty="0" smtClean="0"/>
              <a:t>OUTCOMES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GB" sz="2000" b="1" dirty="0" smtClean="0"/>
              <a:t>Mortality at 28 days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GB" sz="2000" b="1" dirty="0" smtClean="0"/>
              <a:t>Need for ventilation; admission duration</a:t>
            </a:r>
            <a:endParaRPr lang="en-GB" dirty="0"/>
          </a:p>
        </p:txBody>
      </p:sp>
      <p:sp>
        <p:nvSpPr>
          <p:cNvPr id="12" name="Right Arrow 11"/>
          <p:cNvSpPr/>
          <p:nvPr/>
        </p:nvSpPr>
        <p:spPr>
          <a:xfrm>
            <a:off x="10190105" y="3727963"/>
            <a:ext cx="211195" cy="612475"/>
          </a:xfrm>
          <a:prstGeom prst="rightArrow">
            <a:avLst>
              <a:gd name="adj1" fmla="val 50000"/>
              <a:gd name="adj2" fmla="val 8160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>
            <a:off x="8408616" y="1566863"/>
            <a:ext cx="0" cy="4922387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8408616" y="4046163"/>
            <a:ext cx="353688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E7EDA2BD-A76D-479C-8321-E6B0070D0D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683" y="165100"/>
            <a:ext cx="2880360" cy="899160"/>
          </a:xfrm>
          <a:prstGeom prst="rect">
            <a:avLst/>
          </a:prstGeom>
        </p:spPr>
      </p:pic>
      <p:sp>
        <p:nvSpPr>
          <p:cNvPr id="22" name="Rounded Rectangle 21"/>
          <p:cNvSpPr/>
          <p:nvPr/>
        </p:nvSpPr>
        <p:spPr>
          <a:xfrm>
            <a:off x="525559" y="4703584"/>
            <a:ext cx="3614468" cy="854015"/>
          </a:xfrm>
          <a:prstGeom prst="roundRect">
            <a:avLst/>
          </a:prstGeom>
          <a:solidFill>
            <a:srgbClr val="9E31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 smtClean="0"/>
              <a:t>Hydroxychloroquine</a:t>
            </a:r>
            <a:endParaRPr lang="en-GB" b="1" dirty="0"/>
          </a:p>
          <a:p>
            <a:pPr algn="ctr"/>
            <a:r>
              <a:rPr lang="en-GB" dirty="0" smtClean="0"/>
              <a:t>See protocol for dosing</a:t>
            </a:r>
            <a:endParaRPr lang="en-GB" dirty="0"/>
          </a:p>
        </p:txBody>
      </p:sp>
      <p:sp>
        <p:nvSpPr>
          <p:cNvPr id="30" name="Oval 29"/>
          <p:cNvSpPr/>
          <p:nvPr/>
        </p:nvSpPr>
        <p:spPr>
          <a:xfrm>
            <a:off x="5477148" y="2656146"/>
            <a:ext cx="564300" cy="536416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R</a:t>
            </a:r>
            <a:endParaRPr lang="en-GB" sz="1050" b="1" dirty="0"/>
          </a:p>
        </p:txBody>
      </p:sp>
      <p:sp>
        <p:nvSpPr>
          <p:cNvPr id="31" name="Oval 30"/>
          <p:cNvSpPr/>
          <p:nvPr/>
        </p:nvSpPr>
        <p:spPr>
          <a:xfrm>
            <a:off x="5477148" y="3756016"/>
            <a:ext cx="564300" cy="536416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R</a:t>
            </a:r>
            <a:endParaRPr lang="en-GB" sz="1050" b="1" dirty="0"/>
          </a:p>
        </p:txBody>
      </p:sp>
      <p:sp>
        <p:nvSpPr>
          <p:cNvPr id="32" name="Oval 31"/>
          <p:cNvSpPr/>
          <p:nvPr/>
        </p:nvSpPr>
        <p:spPr>
          <a:xfrm>
            <a:off x="5477148" y="4862383"/>
            <a:ext cx="564300" cy="536416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R</a:t>
            </a:r>
            <a:endParaRPr lang="en-GB" sz="1050" b="1" dirty="0"/>
          </a:p>
        </p:txBody>
      </p:sp>
      <p:sp>
        <p:nvSpPr>
          <p:cNvPr id="33" name="Oval 32"/>
          <p:cNvSpPr/>
          <p:nvPr/>
        </p:nvSpPr>
        <p:spPr>
          <a:xfrm>
            <a:off x="5477148" y="5927600"/>
            <a:ext cx="564300" cy="536416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R</a:t>
            </a:r>
            <a:endParaRPr lang="en-GB" sz="1050" b="1" dirty="0"/>
          </a:p>
        </p:txBody>
      </p:sp>
      <p:grpSp>
        <p:nvGrpSpPr>
          <p:cNvPr id="38" name="Group 37"/>
          <p:cNvGrpSpPr/>
          <p:nvPr/>
        </p:nvGrpSpPr>
        <p:grpSpPr>
          <a:xfrm>
            <a:off x="6068701" y="1584325"/>
            <a:ext cx="537719" cy="583407"/>
            <a:chOff x="4906651" y="1584325"/>
            <a:chExt cx="537719" cy="583407"/>
          </a:xfrm>
        </p:grpSpPr>
        <p:cxnSp>
          <p:nvCxnSpPr>
            <p:cNvPr id="24" name="Straight Connector 23"/>
            <p:cNvCxnSpPr/>
            <p:nvPr/>
          </p:nvCxnSpPr>
          <p:spPr>
            <a:xfrm flipH="1">
              <a:off x="5090682" y="1605179"/>
              <a:ext cx="353688" cy="0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5090682" y="2141595"/>
              <a:ext cx="353688" cy="0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5118675" y="1584325"/>
              <a:ext cx="0" cy="583407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4906651" y="1874870"/>
              <a:ext cx="184031" cy="0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ounded Rectangle 38"/>
          <p:cNvSpPr/>
          <p:nvPr/>
        </p:nvSpPr>
        <p:spPr>
          <a:xfrm>
            <a:off x="6645760" y="1431769"/>
            <a:ext cx="1460016" cy="35163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 smtClean="0">
                <a:solidFill>
                  <a:schemeClr val="bg1"/>
                </a:solidFill>
              </a:rPr>
              <a:t>Tocilizumab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642723" y="1964983"/>
            <a:ext cx="1460016" cy="35163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Control</a:t>
            </a:r>
            <a:endParaRPr lang="en-GB" b="1" dirty="0">
              <a:solidFill>
                <a:schemeClr val="bg1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6068701" y="2668389"/>
            <a:ext cx="537719" cy="583407"/>
            <a:chOff x="4906651" y="1584325"/>
            <a:chExt cx="537719" cy="583407"/>
          </a:xfrm>
        </p:grpSpPr>
        <p:cxnSp>
          <p:nvCxnSpPr>
            <p:cNvPr id="42" name="Straight Connector 41"/>
            <p:cNvCxnSpPr/>
            <p:nvPr/>
          </p:nvCxnSpPr>
          <p:spPr>
            <a:xfrm flipH="1">
              <a:off x="5090682" y="1605179"/>
              <a:ext cx="353688" cy="0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5090682" y="2141595"/>
              <a:ext cx="353688" cy="0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5118675" y="1584325"/>
              <a:ext cx="0" cy="583407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4906651" y="1874870"/>
              <a:ext cx="184031" cy="0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Rounded Rectangle 45"/>
          <p:cNvSpPr/>
          <p:nvPr/>
        </p:nvSpPr>
        <p:spPr>
          <a:xfrm>
            <a:off x="6645760" y="2515833"/>
            <a:ext cx="1460016" cy="35163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 smtClean="0">
                <a:solidFill>
                  <a:schemeClr val="bg1"/>
                </a:solidFill>
              </a:rPr>
              <a:t>Tocilizumab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6642723" y="3049047"/>
            <a:ext cx="1460016" cy="35163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Control</a:t>
            </a:r>
            <a:endParaRPr lang="en-GB" b="1" dirty="0">
              <a:solidFill>
                <a:schemeClr val="bg1"/>
              </a:solidFill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6068701" y="3752453"/>
            <a:ext cx="537719" cy="583407"/>
            <a:chOff x="4906651" y="1584325"/>
            <a:chExt cx="537719" cy="583407"/>
          </a:xfrm>
        </p:grpSpPr>
        <p:cxnSp>
          <p:nvCxnSpPr>
            <p:cNvPr id="49" name="Straight Connector 48"/>
            <p:cNvCxnSpPr/>
            <p:nvPr/>
          </p:nvCxnSpPr>
          <p:spPr>
            <a:xfrm flipH="1">
              <a:off x="5090682" y="1605179"/>
              <a:ext cx="353688" cy="0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5090682" y="2141595"/>
              <a:ext cx="353688" cy="0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5118675" y="1584325"/>
              <a:ext cx="0" cy="583407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4906651" y="1874870"/>
              <a:ext cx="184031" cy="0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Rounded Rectangle 52"/>
          <p:cNvSpPr/>
          <p:nvPr/>
        </p:nvSpPr>
        <p:spPr>
          <a:xfrm>
            <a:off x="6645760" y="3599897"/>
            <a:ext cx="1460016" cy="35163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 smtClean="0">
                <a:solidFill>
                  <a:schemeClr val="bg1"/>
                </a:solidFill>
              </a:rPr>
              <a:t>Tocilizumab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6642723" y="4133111"/>
            <a:ext cx="1460016" cy="35163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Control</a:t>
            </a:r>
            <a:endParaRPr lang="en-GB" b="1" dirty="0">
              <a:solidFill>
                <a:schemeClr val="bg1"/>
              </a:solidFill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6068701" y="4836517"/>
            <a:ext cx="537719" cy="583407"/>
            <a:chOff x="4906651" y="1584325"/>
            <a:chExt cx="537719" cy="583407"/>
          </a:xfrm>
        </p:grpSpPr>
        <p:cxnSp>
          <p:nvCxnSpPr>
            <p:cNvPr id="56" name="Straight Connector 55"/>
            <p:cNvCxnSpPr/>
            <p:nvPr/>
          </p:nvCxnSpPr>
          <p:spPr>
            <a:xfrm flipH="1">
              <a:off x="5090682" y="1605179"/>
              <a:ext cx="353688" cy="0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5090682" y="2141595"/>
              <a:ext cx="353688" cy="0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5118675" y="1584325"/>
              <a:ext cx="0" cy="583407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4906651" y="1874870"/>
              <a:ext cx="184031" cy="0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Rounded Rectangle 59"/>
          <p:cNvSpPr/>
          <p:nvPr/>
        </p:nvSpPr>
        <p:spPr>
          <a:xfrm>
            <a:off x="6645760" y="4683961"/>
            <a:ext cx="1460016" cy="35163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 smtClean="0">
                <a:solidFill>
                  <a:schemeClr val="bg1"/>
                </a:solidFill>
              </a:rPr>
              <a:t>Tocilizumab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6642723" y="5217175"/>
            <a:ext cx="1460016" cy="35163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Control</a:t>
            </a:r>
            <a:endParaRPr lang="en-GB" b="1" dirty="0">
              <a:solidFill>
                <a:schemeClr val="bg1"/>
              </a:solidFill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6075253" y="5905843"/>
            <a:ext cx="537719" cy="583407"/>
            <a:chOff x="4906651" y="1584325"/>
            <a:chExt cx="537719" cy="583407"/>
          </a:xfrm>
        </p:grpSpPr>
        <p:cxnSp>
          <p:nvCxnSpPr>
            <p:cNvPr id="63" name="Straight Connector 62"/>
            <p:cNvCxnSpPr/>
            <p:nvPr/>
          </p:nvCxnSpPr>
          <p:spPr>
            <a:xfrm flipH="1">
              <a:off x="5090682" y="1605179"/>
              <a:ext cx="353688" cy="0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5090682" y="2141595"/>
              <a:ext cx="353688" cy="0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5118675" y="1584325"/>
              <a:ext cx="0" cy="583407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4906651" y="1874870"/>
              <a:ext cx="184031" cy="0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Rounded Rectangle 66"/>
          <p:cNvSpPr/>
          <p:nvPr/>
        </p:nvSpPr>
        <p:spPr>
          <a:xfrm>
            <a:off x="6652312" y="5753287"/>
            <a:ext cx="1460016" cy="35163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 smtClean="0">
                <a:solidFill>
                  <a:schemeClr val="bg1"/>
                </a:solidFill>
              </a:rPr>
              <a:t>Tocilizumab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6649275" y="6286501"/>
            <a:ext cx="1460016" cy="35163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Control</a:t>
            </a:r>
            <a:endParaRPr lang="en-GB" b="1" dirty="0">
              <a:solidFill>
                <a:schemeClr val="bg1"/>
              </a:solidFill>
            </a:endParaRPr>
          </a:p>
        </p:txBody>
      </p:sp>
      <p:cxnSp>
        <p:nvCxnSpPr>
          <p:cNvPr id="70" name="Straight Connector 69"/>
          <p:cNvCxnSpPr/>
          <p:nvPr/>
        </p:nvCxnSpPr>
        <p:spPr>
          <a:xfrm flipH="1">
            <a:off x="4181750" y="4010466"/>
            <a:ext cx="1285600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8164202" y="1597869"/>
            <a:ext cx="244414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8164202" y="6459937"/>
            <a:ext cx="244414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ounded Rectangle 79"/>
          <p:cNvSpPr/>
          <p:nvPr/>
        </p:nvSpPr>
        <p:spPr>
          <a:xfrm>
            <a:off x="8758014" y="3295626"/>
            <a:ext cx="1384580" cy="55085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 smtClean="0">
                <a:solidFill>
                  <a:schemeClr val="bg1"/>
                </a:solidFill>
              </a:rPr>
              <a:t>Tocilizumab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8758014" y="4183155"/>
            <a:ext cx="1384580" cy="55085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Control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9269363" y="3839558"/>
            <a:ext cx="542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/>
              <a:t>vs</a:t>
            </a:r>
            <a:endParaRPr lang="en-GB" b="1" i="1" dirty="0"/>
          </a:p>
        </p:txBody>
      </p:sp>
      <p:cxnSp>
        <p:nvCxnSpPr>
          <p:cNvPr id="95" name="Straight Connector 94"/>
          <p:cNvCxnSpPr/>
          <p:nvPr/>
        </p:nvCxnSpPr>
        <p:spPr>
          <a:xfrm flipH="1">
            <a:off x="4181750" y="1872593"/>
            <a:ext cx="1285600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>
            <a:off x="4181750" y="2924354"/>
            <a:ext cx="1285600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4181750" y="5127062"/>
            <a:ext cx="1285600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4181750" y="6195808"/>
            <a:ext cx="1285600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ounded Rectangle 82"/>
          <p:cNvSpPr/>
          <p:nvPr/>
        </p:nvSpPr>
        <p:spPr>
          <a:xfrm>
            <a:off x="4381500" y="1445586"/>
            <a:ext cx="819150" cy="51772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/>
              <a:t>SECOND RANDOMISATION ELIGIBILITY CRITERIA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28815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Second randomisation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Will not be conducted at all study sites due to limited drug supply</a:t>
            </a:r>
          </a:p>
          <a:p>
            <a:pPr lvl="1"/>
            <a:r>
              <a:rPr lang="en-GB" dirty="0" smtClean="0"/>
              <a:t>Sufficient for 4000 participants to be randomised between </a:t>
            </a:r>
            <a:r>
              <a:rPr lang="en-GB" dirty="0" err="1" smtClean="0"/>
              <a:t>tocilizumab</a:t>
            </a:r>
            <a:r>
              <a:rPr lang="en-GB" dirty="0" smtClean="0"/>
              <a:t> and control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May be done at </a:t>
            </a:r>
            <a:r>
              <a:rPr lang="en-GB" u="sng" dirty="0" smtClean="0"/>
              <a:t>any time</a:t>
            </a:r>
            <a:r>
              <a:rPr lang="en-GB" dirty="0" smtClean="0"/>
              <a:t> from immediately after first randomisation until 21 days later</a:t>
            </a:r>
          </a:p>
          <a:p>
            <a:endParaRPr lang="en-GB" dirty="0"/>
          </a:p>
          <a:p>
            <a:r>
              <a:rPr lang="en-GB" dirty="0" smtClean="0"/>
              <a:t>Consent included in main PIS/ICF (V4.1)</a:t>
            </a:r>
          </a:p>
          <a:p>
            <a:pPr lvl="1"/>
            <a:r>
              <a:rPr lang="en-GB" dirty="0" smtClean="0"/>
              <a:t>For participants recruited using earlier PIS/ICF may be included without re-consent</a:t>
            </a:r>
            <a:endParaRPr lang="en-GB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B7994B4A-ACEC-41CF-959B-98E9AB80A8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22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Second randomisation: eligibility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Eligibility criteria:</a:t>
            </a:r>
          </a:p>
          <a:p>
            <a:pPr lvl="1"/>
            <a:r>
              <a:rPr lang="en-GB" dirty="0" smtClean="0"/>
              <a:t>Receiving oxygen </a:t>
            </a:r>
            <a:r>
              <a:rPr lang="en-GB" u="sng" dirty="0" smtClean="0"/>
              <a:t>or</a:t>
            </a:r>
            <a:r>
              <a:rPr lang="en-GB" dirty="0" smtClean="0"/>
              <a:t> oxygen saturations &lt;92% on air</a:t>
            </a:r>
          </a:p>
          <a:p>
            <a:pPr lvl="1"/>
            <a:r>
              <a:rPr lang="en-GB" dirty="0" smtClean="0"/>
              <a:t>CRP ≥75 mg/L</a:t>
            </a:r>
          </a:p>
          <a:p>
            <a:pPr lvl="1"/>
            <a:r>
              <a:rPr lang="en-GB" dirty="0"/>
              <a:t>No medical history that might, in the opinion of the attending clinician, put the patient at significant risk if </a:t>
            </a:r>
            <a:r>
              <a:rPr lang="en-GB" dirty="0" smtClean="0"/>
              <a:t>s/he </a:t>
            </a:r>
            <a:r>
              <a:rPr lang="en-GB" dirty="0"/>
              <a:t>were to participate in this aspect of the RECOVERY </a:t>
            </a:r>
            <a:r>
              <a:rPr lang="en-GB" dirty="0" smtClean="0"/>
              <a:t>trial</a:t>
            </a:r>
          </a:p>
          <a:p>
            <a:pPr lvl="2"/>
            <a:r>
              <a:rPr lang="en-GB" dirty="0" smtClean="0"/>
              <a:t>e.g. clear evidence of secondary bacterial infection causing deterioration</a:t>
            </a:r>
          </a:p>
          <a:p>
            <a:pPr marL="914400" lvl="2" indent="0">
              <a:buNone/>
            </a:pPr>
            <a:endParaRPr lang="en-GB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B7994B4A-ACEC-41CF-959B-98E9AB80A8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30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Second randomisation: access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Access </a:t>
            </a:r>
            <a:r>
              <a:rPr lang="en-GB" dirty="0" smtClean="0"/>
              <a:t>(</a:t>
            </a:r>
            <a:r>
              <a:rPr lang="en-GB" dirty="0" err="1" smtClean="0"/>
              <a:t>i</a:t>
            </a:r>
            <a:r>
              <a:rPr lang="en-GB" dirty="0" smtClean="0"/>
              <a:t>) via </a:t>
            </a:r>
            <a:r>
              <a:rPr lang="en-GB" dirty="0" smtClean="0"/>
              <a:t>main randomisation system:</a:t>
            </a:r>
          </a:p>
          <a:p>
            <a:endParaRPr lang="en-GB" dirty="0"/>
          </a:p>
          <a:p>
            <a:pPr marL="914400" lvl="2" indent="0">
              <a:buNone/>
            </a:pPr>
            <a:endParaRPr lang="en-GB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B7994B4A-ACEC-41CF-959B-98E9AB80A8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4554" t="5182" r="30728" b="3950"/>
          <a:stretch/>
        </p:blipFill>
        <p:spPr>
          <a:xfrm>
            <a:off x="1978350" y="2133378"/>
            <a:ext cx="8229600" cy="388620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986732" y="5460521"/>
            <a:ext cx="733245" cy="3709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978350" y="5477773"/>
            <a:ext cx="4114800" cy="293298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334883" y="5043797"/>
            <a:ext cx="4902679" cy="2286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85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Second randomisation: access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Or (ii) access at end of main randomisation:</a:t>
            </a:r>
            <a:endParaRPr lang="en-GB" dirty="0" smtClean="0"/>
          </a:p>
          <a:p>
            <a:endParaRPr lang="en-GB" dirty="0"/>
          </a:p>
          <a:p>
            <a:pPr marL="914400" lvl="2" indent="0">
              <a:buNone/>
            </a:pPr>
            <a:endParaRPr lang="en-GB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B7994B4A-ACEC-41CF-959B-98E9AB80A8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986732" y="5460521"/>
            <a:ext cx="733245" cy="3709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545" y="2026311"/>
            <a:ext cx="10957209" cy="404550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240215" y="5460521"/>
            <a:ext cx="1573824" cy="293298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45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E31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16FEED5D5053469AFB61F4CDE271DB" ma:contentTypeVersion="9" ma:contentTypeDescription="Create a new document." ma:contentTypeScope="" ma:versionID="03f31e82164f8e5b57758bba5e9a1598">
  <xsd:schema xmlns:xsd="http://www.w3.org/2001/XMLSchema" xmlns:xs="http://www.w3.org/2001/XMLSchema" xmlns:p="http://schemas.microsoft.com/office/2006/metadata/properties" xmlns:ns2="137f62fc-0309-469d-96f8-244e1f51aa13" targetNamespace="http://schemas.microsoft.com/office/2006/metadata/properties" ma:root="true" ma:fieldsID="57da00d1e81de49436a4690b4a844f8a" ns2:_="">
    <xsd:import namespace="137f62fc-0309-469d-96f8-244e1f51aa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f62fc-0309-469d-96f8-244e1f51aa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B6CF6CA-EA90-4B70-BFA6-D5B705FB60B0}"/>
</file>

<file path=customXml/itemProps2.xml><?xml version="1.0" encoding="utf-8"?>
<ds:datastoreItem xmlns:ds="http://schemas.openxmlformats.org/officeDocument/2006/customXml" ds:itemID="{02B8B465-656A-4F43-ACD5-090575780A95}"/>
</file>

<file path=customXml/itemProps3.xml><?xml version="1.0" encoding="utf-8"?>
<ds:datastoreItem xmlns:ds="http://schemas.openxmlformats.org/officeDocument/2006/customXml" ds:itemID="{DD53F0AD-32D4-4DED-A2DE-676961FE1D9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1955</TotalTime>
  <Words>579</Words>
  <Application>Microsoft Office PowerPoint</Application>
  <PresentationFormat>Widescreen</PresentationFormat>
  <Paragraphs>140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 Randomised Evaluation of COVID-19 Therapy: the RECOVERY trial</vt:lpstr>
      <vt:lpstr>IL-6 and Tocilizumab</vt:lpstr>
      <vt:lpstr>Tocilizumab</vt:lpstr>
      <vt:lpstr>RECOVERY trial design</vt:lpstr>
      <vt:lpstr>RECOVERY second randomisation</vt:lpstr>
      <vt:lpstr>Second randomisation</vt:lpstr>
      <vt:lpstr>Second randomisation: eligibility</vt:lpstr>
      <vt:lpstr>Second randomisation: access</vt:lpstr>
      <vt:lpstr>Second randomisation: access</vt:lpstr>
      <vt:lpstr>Second randomisation: process</vt:lpstr>
      <vt:lpstr>Second randomisation: process</vt:lpstr>
      <vt:lpstr>Tocilizumab prescribing</vt:lpstr>
      <vt:lpstr>Tocilizumab stock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Randomised Evaluation of COVID-19 Therapies: the RECOVERY trial</dc:title>
  <dc:creator>Richard Haynes</dc:creator>
  <cp:lastModifiedBy>Richard Haynes</cp:lastModifiedBy>
  <cp:revision>71</cp:revision>
  <cp:lastPrinted>2020-03-18T19:42:16Z</cp:lastPrinted>
  <dcterms:created xsi:type="dcterms:W3CDTF">2020-03-14T13:47:38Z</dcterms:created>
  <dcterms:modified xsi:type="dcterms:W3CDTF">2020-04-20T09:17:07Z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0x0101006916FEED5D5053469AFB61F4CDE271DB</vt:lpwstr>
  </property>
</Properties>
</file>