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72" r:id="rId3"/>
    <p:sldId id="274" r:id="rId4"/>
    <p:sldId id="275" r:id="rId5"/>
    <p:sldId id="276" r:id="rId6"/>
    <p:sldId id="277" r:id="rId7"/>
    <p:sldId id="286" r:id="rId8"/>
    <p:sldId id="279" r:id="rId9"/>
    <p:sldId id="287" r:id="rId10"/>
    <p:sldId id="280" r:id="rId11"/>
    <p:sldId id="281" r:id="rId12"/>
  </p:sldIdLst>
  <p:sldSz cx="12192000" cy="6858000"/>
  <p:notesSz cx="6881813" cy="9661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n Peto" initials="LP" lastIdx="0" clrIdx="0">
    <p:extLst>
      <p:ext uri="{19B8F6BF-5375-455C-9EA6-DF929625EA0E}">
        <p15:presenceInfo xmlns:p15="http://schemas.microsoft.com/office/powerpoint/2012/main" userId="S-1-5-21-944046252-2799899743-1142484129-101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3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7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18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867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9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7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3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4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9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9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1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2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0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9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0304"/>
          </a:xfrm>
          <a:prstGeom prst="rect">
            <a:avLst/>
          </a:prstGeom>
          <a:solidFill>
            <a:srgbClr val="9E315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49BA-76B6-44EE-BBED-300C86C8DDCC}" type="datetimeFigureOut">
              <a:rPr lang="en-GB" smtClean="0"/>
              <a:t>04/04/2024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66DB40D0-4D2B-47FB-81BB-D6B0222AF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82"/>
          <a:stretch/>
        </p:blipFill>
        <p:spPr>
          <a:xfrm>
            <a:off x="9008339" y="312681"/>
            <a:ext cx="2880360" cy="68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5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recovery@ecraid.eu" TargetMode="External"/><Relationship Id="rId2" Type="http://schemas.openxmlformats.org/officeDocument/2006/relationships/hyperlink" Target="http://www.recoverytrial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coverytrial,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42868"/>
            <a:ext cx="9144000" cy="1301630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9E3159"/>
                </a:solidFill>
                <a:latin typeface="+mn-lt"/>
              </a:rPr>
              <a:t>RECOVERY Trial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4762"/>
            <a:ext cx="9144000" cy="1655762"/>
          </a:xfrm>
        </p:spPr>
        <p:txBody>
          <a:bodyPr/>
          <a:lstStyle/>
          <a:p>
            <a:r>
              <a:rPr lang="it-IT" sz="3200" b="1" dirty="0"/>
              <a:t>Formazione sulla randomizzazione nell'UE</a:t>
            </a:r>
          </a:p>
          <a:p>
            <a:endParaRPr lang="it-IT" b="1" dirty="0"/>
          </a:p>
          <a:p>
            <a:r>
              <a:rPr lang="it-IT" sz="2000" b="1">
                <a:solidFill>
                  <a:schemeClr val="bg2">
                    <a:lumMod val="50000"/>
                  </a:schemeClr>
                </a:solidFill>
              </a:rPr>
              <a:t>V1.0 </a:t>
            </a:r>
            <a:r>
              <a:rPr lang="it-IT" sz="2000" b="1" smtClean="0">
                <a:solidFill>
                  <a:schemeClr val="bg2">
                    <a:lumMod val="50000"/>
                  </a:schemeClr>
                </a:solidFill>
              </a:rPr>
              <a:t>2024-01-30 </a:t>
            </a:r>
            <a:endParaRPr lang="it-IT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101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78FBD647-33AD-FAC0-1BC9-B053E0D2CF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264" y="1533937"/>
            <a:ext cx="6151795" cy="516579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Randomizzazione</a:t>
            </a:r>
          </a:p>
        </p:txBody>
      </p:sp>
      <p:sp>
        <p:nvSpPr>
          <p:cNvPr id="8" name="Oval 7"/>
          <p:cNvSpPr/>
          <p:nvPr/>
        </p:nvSpPr>
        <p:spPr>
          <a:xfrm>
            <a:off x="2880555" y="5584373"/>
            <a:ext cx="813207" cy="336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>
            <a:stCxn id="8" idx="6"/>
            <a:endCxn id="22" idx="1"/>
          </p:cNvCxnSpPr>
          <p:nvPr/>
        </p:nvCxnSpPr>
        <p:spPr>
          <a:xfrm>
            <a:off x="3693762" y="5752588"/>
            <a:ext cx="2870739" cy="892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880556" y="4275847"/>
            <a:ext cx="813207" cy="336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stCxn id="11" idx="6"/>
            <a:endCxn id="23" idx="1"/>
          </p:cNvCxnSpPr>
          <p:nvPr/>
        </p:nvCxnSpPr>
        <p:spPr>
          <a:xfrm flipV="1">
            <a:off x="3693763" y="4351706"/>
            <a:ext cx="2870738" cy="923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880557" y="3475048"/>
            <a:ext cx="813207" cy="3364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4" idx="6"/>
            <a:endCxn id="21" idx="1"/>
          </p:cNvCxnSpPr>
          <p:nvPr/>
        </p:nvCxnSpPr>
        <p:spPr>
          <a:xfrm flipV="1">
            <a:off x="3693764" y="2901318"/>
            <a:ext cx="2870737" cy="74194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64501" y="1870266"/>
            <a:ext cx="5509797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/>
              <a:t>Per ogni confronto, l'assegnazione sarà o il </a:t>
            </a:r>
            <a:r>
              <a:rPr lang="it-IT" sz="1600" i="1" dirty="0"/>
              <a:t>trattamento in sperimentazione </a:t>
            </a:r>
            <a:r>
              <a:rPr lang="it-IT" sz="1600" dirty="0"/>
              <a:t>o </a:t>
            </a:r>
            <a:r>
              <a:rPr lang="it-IT" sz="1600" i="1" dirty="0"/>
              <a:t>trattamento abituale </a:t>
            </a:r>
            <a:r>
              <a:rPr lang="it-IT" sz="1600" dirty="0"/>
              <a:t>(senza il trattamento in sperimentazione)</a:t>
            </a:r>
          </a:p>
          <a:p>
            <a:endParaRPr lang="it-IT" sz="1600" dirty="0"/>
          </a:p>
          <a:p>
            <a:r>
              <a:rPr lang="it-IT" sz="1600" dirty="0"/>
              <a:t>Se al paziente viene assegnato un trattamento in sperimentazione, assicurarsi che questo venga prescritto (come una normale prescrizione ospedaliera da parte di un medico dell'équipe del paziente)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64501" y="5426312"/>
            <a:ext cx="489731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/>
              <a:t>Una copia dell'assegnazione del trattamento, del numero dello studio e dei dati del modulo di randomizzazione può essere salvata o stampata in formato pdf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64501" y="4028540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/>
              <a:t>Registrare il numero dello studio nella cartella clinica e sul modulo di consenso</a:t>
            </a:r>
          </a:p>
        </p:txBody>
      </p:sp>
    </p:spTree>
    <p:extLst>
      <p:ext uri="{BB962C8B-B14F-4D97-AF65-F5344CB8AC3E}">
        <p14:creationId xmlns:p14="http://schemas.microsoft.com/office/powerpoint/2010/main" val="563602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Problemi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926" y="1696898"/>
            <a:ext cx="11531625" cy="4580078"/>
          </a:xfrm>
        </p:spPr>
        <p:txBody>
          <a:bodyPr/>
          <a:lstStyle/>
          <a:p>
            <a:pPr marL="0" indent="0">
              <a:buNone/>
            </a:pPr>
            <a:r>
              <a:rPr lang="it-IT"/>
              <a:t>In caso di domande sul processo o di problemi con il sito web, si prega di utilizzare uno dei seguenti metodi:</a:t>
            </a:r>
          </a:p>
          <a:p>
            <a:endParaRPr lang="it-IT" dirty="0"/>
          </a:p>
          <a:p>
            <a:pPr lvl="1"/>
            <a:r>
              <a:rPr lang="it-IT"/>
              <a:t>Consultare le domande frequenti sul sito web dello studio </a:t>
            </a:r>
            <a:r>
              <a:rPr lang="it-IT" b="1" dirty="0">
                <a:solidFill>
                  <a:srgbClr val="9E3159"/>
                </a:solidFill>
                <a:hlinkClick r:id="rId2"/>
              </a:rPr>
              <a:t>www.recoverytrial.net</a:t>
            </a:r>
            <a:endParaRPr lang="it-IT" dirty="0">
              <a:solidFill>
                <a:srgbClr val="9E3159"/>
              </a:solidFill>
            </a:endParaRPr>
          </a:p>
          <a:p>
            <a:pPr lvl="1"/>
            <a:endParaRPr lang="it-IT" dirty="0"/>
          </a:p>
          <a:p>
            <a:pPr lvl="1"/>
            <a:r>
              <a:rPr lang="it-IT"/>
              <a:t>Inviare un'e-mail al team dello studio all’indirizzo </a:t>
            </a:r>
            <a:r>
              <a:rPr lang="it-IT" b="1" dirty="0">
                <a:solidFill>
                  <a:srgbClr val="9E3159"/>
                </a:solidFill>
                <a:hlinkClick r:id="rId3"/>
              </a:rPr>
              <a:t>recovery@ecraid.eu</a:t>
            </a:r>
            <a:r>
              <a:rPr lang="it-IT"/>
              <a:t> (in inglese)</a:t>
            </a:r>
            <a:endParaRPr lang="it-IT" dirty="0"/>
          </a:p>
          <a:p>
            <a:pPr lvl="1"/>
            <a:endParaRPr lang="it-IT" dirty="0"/>
          </a:p>
          <a:p>
            <a:pPr lvl="1"/>
            <a:r>
              <a:rPr lang="it-IT"/>
              <a:t>Telefonare al team dello studio al numero +44 800 138 5451 (in inglese - solo per chiamate urgenti)</a:t>
            </a:r>
          </a:p>
        </p:txBody>
      </p:sp>
    </p:spTree>
    <p:extLst>
      <p:ext uri="{BB962C8B-B14F-4D97-AF65-F5344CB8AC3E}">
        <p14:creationId xmlns:p14="http://schemas.microsoft.com/office/powerpoint/2010/main" val="1258067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Randomizzazione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La randomizzazione </a:t>
            </a:r>
            <a:r>
              <a:rPr lang="it-IT" sz="2400" b="1" dirty="0"/>
              <a:t>non</a:t>
            </a:r>
            <a:r>
              <a:rPr lang="it-IT" sz="2400" dirty="0"/>
              <a:t> deve essere effettuata dal soggetto che ha raccolto il consenso</a:t>
            </a:r>
          </a:p>
          <a:p>
            <a:endParaRPr lang="it-IT" sz="2400" dirty="0"/>
          </a:p>
          <a:p>
            <a:r>
              <a:rPr lang="it-IT"/>
              <a:t>La randomizzazione</a:t>
            </a:r>
            <a:r>
              <a:rPr lang="it-IT" sz="2400" dirty="0"/>
              <a:t> </a:t>
            </a:r>
            <a:r>
              <a:rPr lang="it-IT" sz="2400" b="1" dirty="0"/>
              <a:t>deve</a:t>
            </a:r>
            <a:r>
              <a:rPr lang="it-IT" sz="2400" dirty="0"/>
              <a:t> essere online ed è possibile accedervi tramite la pagina del rispettivo Paese interessato sul sito</a:t>
            </a:r>
            <a:r>
              <a:rPr lang="it-IT"/>
              <a:t> </a:t>
            </a:r>
            <a:r>
              <a:rPr lang="it-IT" b="1" dirty="0">
                <a:solidFill>
                  <a:srgbClr val="9E3159"/>
                </a:solidFill>
                <a:hlinkClick r:id="rId2"/>
              </a:rPr>
              <a:t>www.recoverytrial.net</a:t>
            </a:r>
            <a:endParaRPr lang="it-IT" b="1" dirty="0">
              <a:solidFill>
                <a:srgbClr val="9E3159"/>
              </a:solidFill>
            </a:endParaRPr>
          </a:p>
          <a:p>
            <a:pPr marL="0" indent="0" algn="ctr">
              <a:buNone/>
            </a:pPr>
            <a:endParaRPr lang="it-IT" sz="24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it-IT" sz="2400" dirty="0"/>
              <a:t>Seguire i link per "Randomisation" (randomizzazione) e accedere al sistema</a:t>
            </a:r>
          </a:p>
          <a:p>
            <a:endParaRPr lang="it-IT" sz="2400" dirty="0"/>
          </a:p>
          <a:p>
            <a:r>
              <a:rPr lang="it-IT" sz="2400" dirty="0"/>
              <a:t>Se necessario, il foglio informativo per i partecipanti e il modulo di consenso possono essere scaricati dalla pagina del rispettivo Paese</a:t>
            </a:r>
          </a:p>
          <a:p>
            <a:pPr lvl="1"/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068195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Randomizzazione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504201" y="4589253"/>
            <a:ext cx="11177899" cy="1983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000" dirty="0"/>
          </a:p>
          <a:p>
            <a:r>
              <a:rPr lang="it-IT" sz="2000" dirty="0"/>
              <a:t>Per inserire un nuovo partecipante, fare clic su "Enrol patient into study" (registrazione del paziente allo studio)</a:t>
            </a:r>
          </a:p>
          <a:p>
            <a:endParaRPr lang="it-IT" sz="2000" dirty="0"/>
          </a:p>
          <a:p>
            <a:r>
              <a:rPr lang="it-IT" sz="2000" dirty="0"/>
              <a:t>Dalla pagina iniziale è possibile accedere a un elenco di selezione per la propria struttura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500" y="3952875"/>
            <a:ext cx="1339850" cy="698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CCF24B2-D77B-A4F2-AC52-303045C3C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4350" y="1462968"/>
            <a:ext cx="6411953" cy="351593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3294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98887220-B938-39A9-501D-CF803D088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460" y="1464550"/>
            <a:ext cx="5377471" cy="531554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Randomizzazione</a:t>
            </a:r>
          </a:p>
        </p:txBody>
      </p:sp>
      <p:sp>
        <p:nvSpPr>
          <p:cNvPr id="7" name="Oval 6"/>
          <p:cNvSpPr/>
          <p:nvPr/>
        </p:nvSpPr>
        <p:spPr>
          <a:xfrm>
            <a:off x="2373257" y="2294797"/>
            <a:ext cx="1678074" cy="3811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7" idx="7"/>
            <a:endCxn id="9" idx="1"/>
          </p:cNvCxnSpPr>
          <p:nvPr/>
        </p:nvCxnSpPr>
        <p:spPr>
          <a:xfrm>
            <a:off x="3805583" y="2350618"/>
            <a:ext cx="3052700" cy="2774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58283" y="2443424"/>
            <a:ext cx="48973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/>
              <a:t>Medico curante del paziente</a:t>
            </a:r>
          </a:p>
        </p:txBody>
      </p:sp>
      <p:sp>
        <p:nvSpPr>
          <p:cNvPr id="12" name="Oval 11"/>
          <p:cNvSpPr/>
          <p:nvPr/>
        </p:nvSpPr>
        <p:spPr>
          <a:xfrm>
            <a:off x="2532941" y="3417848"/>
            <a:ext cx="795912" cy="27376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>
            <a:cxnSpLocks/>
            <a:stCxn id="12" idx="7"/>
            <a:endCxn id="15" idx="1"/>
          </p:cNvCxnSpPr>
          <p:nvPr/>
        </p:nvCxnSpPr>
        <p:spPr>
          <a:xfrm>
            <a:off x="3212294" y="3818764"/>
            <a:ext cx="3351800" cy="67117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564094" y="4305271"/>
            <a:ext cx="48973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/>
              <a:t>I criteri di idoneità sono confermati sul modulo</a:t>
            </a:r>
          </a:p>
        </p:txBody>
      </p:sp>
    </p:spTree>
    <p:extLst>
      <p:ext uri="{BB962C8B-B14F-4D97-AF65-F5344CB8AC3E}">
        <p14:creationId xmlns:p14="http://schemas.microsoft.com/office/powerpoint/2010/main" val="469426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F0892AA3-B3BD-3CFD-DD6B-08F1EF470C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468406"/>
            <a:ext cx="6181290" cy="51041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Randomizzazione</a:t>
            </a:r>
          </a:p>
        </p:txBody>
      </p:sp>
      <p:sp>
        <p:nvSpPr>
          <p:cNvPr id="11" name="Oval 10"/>
          <p:cNvSpPr/>
          <p:nvPr/>
        </p:nvSpPr>
        <p:spPr>
          <a:xfrm>
            <a:off x="2900395" y="3828281"/>
            <a:ext cx="1629965" cy="193516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cxnSpLocks/>
            <a:stCxn id="11" idx="6"/>
            <a:endCxn id="13" idx="1"/>
          </p:cNvCxnSpPr>
          <p:nvPr/>
        </p:nvCxnSpPr>
        <p:spPr>
          <a:xfrm flipV="1">
            <a:off x="4530360" y="3754819"/>
            <a:ext cx="2443194" cy="104104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973554" y="3216210"/>
            <a:ext cx="5046024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/>
              <a:t>Risultati di ricerche eseguite per il trattamento di routine (non vengono eseguite per lo studio, quindi se non sono state eseguite basta cliccare su "</a:t>
            </a:r>
            <a:r>
              <a:rPr lang="it-IT" sz="1600" dirty="0" err="1"/>
              <a:t>not</a:t>
            </a:r>
            <a:r>
              <a:rPr lang="it-IT" sz="1600" dirty="0"/>
              <a:t> </a:t>
            </a:r>
            <a:r>
              <a:rPr lang="it-IT" sz="1600" dirty="0" err="1"/>
              <a:t>measured</a:t>
            </a:r>
            <a:r>
              <a:rPr lang="it-IT" sz="1600" dirty="0"/>
              <a:t>/</a:t>
            </a:r>
            <a:r>
              <a:rPr lang="it-IT" sz="1600" dirty="0" err="1"/>
              <a:t>not</a:t>
            </a:r>
            <a:r>
              <a:rPr lang="it-IT" sz="1600" dirty="0"/>
              <a:t> </a:t>
            </a:r>
            <a:r>
              <a:rPr lang="it-IT" sz="1600" dirty="0" err="1"/>
              <a:t>taken</a:t>
            </a:r>
            <a:r>
              <a:rPr lang="it-IT" sz="1600" dirty="0"/>
              <a:t>", (non misurate/non eseguite))</a:t>
            </a:r>
          </a:p>
        </p:txBody>
      </p:sp>
      <p:sp>
        <p:nvSpPr>
          <p:cNvPr id="14" name="Oval 13"/>
          <p:cNvSpPr/>
          <p:nvPr/>
        </p:nvSpPr>
        <p:spPr>
          <a:xfrm>
            <a:off x="3742539" y="5068845"/>
            <a:ext cx="324817" cy="3059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4" idx="6"/>
            <a:endCxn id="16" idx="1"/>
          </p:cNvCxnSpPr>
          <p:nvPr/>
        </p:nvCxnSpPr>
        <p:spPr>
          <a:xfrm>
            <a:off x="4067356" y="5221841"/>
            <a:ext cx="3054907" cy="855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122263" y="5015051"/>
            <a:ext cx="489731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/>
              <a:t>Prestare attenzione alle unità di misura dei risultati di laboratorio, poiché variano da una struttura all'altra</a:t>
            </a:r>
          </a:p>
        </p:txBody>
      </p:sp>
      <p:sp>
        <p:nvSpPr>
          <p:cNvPr id="24" name="Oval 23"/>
          <p:cNvSpPr/>
          <p:nvPr/>
        </p:nvSpPr>
        <p:spPr>
          <a:xfrm>
            <a:off x="2788418" y="1468406"/>
            <a:ext cx="1423097" cy="193516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Connector 24"/>
          <p:cNvCxnSpPr>
            <a:cxnSpLocks/>
            <a:stCxn id="24" idx="6"/>
            <a:endCxn id="26" idx="1"/>
          </p:cNvCxnSpPr>
          <p:nvPr/>
        </p:nvCxnSpPr>
        <p:spPr>
          <a:xfrm flipV="1">
            <a:off x="4211515" y="1975283"/>
            <a:ext cx="2690729" cy="4607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902244" y="1652117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/>
              <a:t>Le osservazioni cliniche più recenti effettuate nell'ambito del trattamento di routine</a:t>
            </a:r>
          </a:p>
        </p:txBody>
      </p:sp>
    </p:spTree>
    <p:extLst>
      <p:ext uri="{BB962C8B-B14F-4D97-AF65-F5344CB8AC3E}">
        <p14:creationId xmlns:p14="http://schemas.microsoft.com/office/powerpoint/2010/main" val="1515437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9F72D2E5-FFFA-7C21-8387-7B3680962C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625" y="1791369"/>
            <a:ext cx="5437132" cy="489666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Randomizzazione</a:t>
            </a:r>
          </a:p>
        </p:txBody>
      </p:sp>
      <p:sp>
        <p:nvSpPr>
          <p:cNvPr id="8" name="Oval 7"/>
          <p:cNvSpPr/>
          <p:nvPr/>
        </p:nvSpPr>
        <p:spPr>
          <a:xfrm>
            <a:off x="3076847" y="5210615"/>
            <a:ext cx="886767" cy="13803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>
            <a:cxnSpLocks/>
            <a:stCxn id="8" idx="6"/>
          </p:cNvCxnSpPr>
          <p:nvPr/>
        </p:nvCxnSpPr>
        <p:spPr>
          <a:xfrm flipV="1">
            <a:off x="3963614" y="5229636"/>
            <a:ext cx="3009941" cy="6711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73555" y="4767969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/>
              <a:t>Se si ritiene che un trattamento sia indicato, il paziente non può entrare nel confronto pertinente</a:t>
            </a:r>
            <a:endParaRPr lang="it-IT" dirty="0"/>
          </a:p>
        </p:txBody>
      </p:sp>
      <p:sp>
        <p:nvSpPr>
          <p:cNvPr id="16" name="Oval 15"/>
          <p:cNvSpPr/>
          <p:nvPr/>
        </p:nvSpPr>
        <p:spPr>
          <a:xfrm>
            <a:off x="3109587" y="3159454"/>
            <a:ext cx="820574" cy="2753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>
            <a:cxnSpLocks/>
            <a:stCxn id="16" idx="6"/>
          </p:cNvCxnSpPr>
          <p:nvPr/>
        </p:nvCxnSpPr>
        <p:spPr>
          <a:xfrm>
            <a:off x="3930161" y="3297117"/>
            <a:ext cx="3043394" cy="1902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973555" y="3325505"/>
            <a:ext cx="344947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/>
              <a:t>Richiedono un'assistenza specialistica continuativa</a:t>
            </a:r>
          </a:p>
        </p:txBody>
      </p:sp>
    </p:spTree>
    <p:extLst>
      <p:ext uri="{BB962C8B-B14F-4D97-AF65-F5344CB8AC3E}">
        <p14:creationId xmlns:p14="http://schemas.microsoft.com/office/powerpoint/2010/main" val="2176653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C1695530-C1E3-BF4D-D2F2-D6E682ECC8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97" y="1424655"/>
            <a:ext cx="6186591" cy="501158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Randomizzazione</a:t>
            </a:r>
          </a:p>
        </p:txBody>
      </p:sp>
      <p:sp>
        <p:nvSpPr>
          <p:cNvPr id="8" name="Oval 7"/>
          <p:cNvSpPr/>
          <p:nvPr/>
        </p:nvSpPr>
        <p:spPr>
          <a:xfrm>
            <a:off x="3171555" y="1897845"/>
            <a:ext cx="553916" cy="6418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>
            <a:stCxn id="8" idx="6"/>
          </p:cNvCxnSpPr>
          <p:nvPr/>
        </p:nvCxnSpPr>
        <p:spPr>
          <a:xfrm>
            <a:off x="3725471" y="2218765"/>
            <a:ext cx="3191607" cy="24178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72299" y="1815721"/>
            <a:ext cx="4897315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/>
              <a:t>Idoneità per ogni confronto. Leggere attentamente le seguenti istruzioni:</a:t>
            </a:r>
          </a:p>
          <a:p>
            <a:r>
              <a:rPr lang="it-IT"/>
              <a:t>- Se il paziente NON è adatto al confronto, la risposta deve essere "Yes” (sì) </a:t>
            </a:r>
          </a:p>
          <a:p>
            <a:r>
              <a:rPr lang="it-IT"/>
              <a:t>- Se il paziente è adatto al confronto, la risposta deve essere "No"</a:t>
            </a:r>
            <a:endParaRPr lang="it-IT" dirty="0"/>
          </a:p>
        </p:txBody>
      </p:sp>
      <p:sp>
        <p:nvSpPr>
          <p:cNvPr id="14" name="Oval 13"/>
          <p:cNvSpPr/>
          <p:nvPr/>
        </p:nvSpPr>
        <p:spPr>
          <a:xfrm>
            <a:off x="3171555" y="2873513"/>
            <a:ext cx="553916" cy="6418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4" idx="6"/>
            <a:endCxn id="16" idx="1"/>
          </p:cNvCxnSpPr>
          <p:nvPr/>
        </p:nvCxnSpPr>
        <p:spPr>
          <a:xfrm>
            <a:off x="3725471" y="3194433"/>
            <a:ext cx="3246829" cy="11208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972300" y="3899750"/>
            <a:ext cx="489731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/>
              <a:t>Disponibilità del trattamento di studio presso la propria struttura (selezionare "No" solo se si è saputo che un determinato trattamento non è disponibile)</a:t>
            </a:r>
          </a:p>
        </p:txBody>
      </p:sp>
      <p:sp>
        <p:nvSpPr>
          <p:cNvPr id="22" name="Oval 21"/>
          <p:cNvSpPr/>
          <p:nvPr/>
        </p:nvSpPr>
        <p:spPr>
          <a:xfrm>
            <a:off x="3214342" y="5572819"/>
            <a:ext cx="465992" cy="2118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Connector 22"/>
          <p:cNvCxnSpPr>
            <a:stCxn id="22" idx="6"/>
            <a:endCxn id="24" idx="1"/>
          </p:cNvCxnSpPr>
          <p:nvPr/>
        </p:nvCxnSpPr>
        <p:spPr>
          <a:xfrm flipV="1">
            <a:off x="3680334" y="5392885"/>
            <a:ext cx="3306617" cy="28585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986951" y="5069719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/>
              <a:t>Se non si è firmato il modulo di consenso, indicare il nome del soggetto che lo ha fatto</a:t>
            </a:r>
            <a:endParaRPr lang="it-IT" dirty="0"/>
          </a:p>
        </p:txBody>
      </p:sp>
      <p:sp>
        <p:nvSpPr>
          <p:cNvPr id="30" name="Oval 29"/>
          <p:cNvSpPr/>
          <p:nvPr/>
        </p:nvSpPr>
        <p:spPr>
          <a:xfrm>
            <a:off x="3303551" y="5929631"/>
            <a:ext cx="465992" cy="2145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>
            <a:stCxn id="30" idx="6"/>
            <a:endCxn id="32" idx="1"/>
          </p:cNvCxnSpPr>
          <p:nvPr/>
        </p:nvCxnSpPr>
        <p:spPr>
          <a:xfrm>
            <a:off x="3769543" y="6036925"/>
            <a:ext cx="3217407" cy="2300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986950" y="6097684"/>
            <a:ext cx="489731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/>
              <a:t>Una volta completato il modulo, fare clic su "Continua"</a:t>
            </a:r>
          </a:p>
        </p:txBody>
      </p:sp>
    </p:spTree>
    <p:extLst>
      <p:ext uri="{BB962C8B-B14F-4D97-AF65-F5344CB8AC3E}">
        <p14:creationId xmlns:p14="http://schemas.microsoft.com/office/powerpoint/2010/main" val="1213792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D3989695-0D74-32AF-F47C-D072BB7FCA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17"/>
          <a:stretch/>
        </p:blipFill>
        <p:spPr>
          <a:xfrm>
            <a:off x="97780" y="1371831"/>
            <a:ext cx="6569418" cy="531890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Randomizzazione</a:t>
            </a:r>
          </a:p>
        </p:txBody>
      </p:sp>
      <p:sp>
        <p:nvSpPr>
          <p:cNvPr id="8" name="Oval 7"/>
          <p:cNvSpPr/>
          <p:nvPr/>
        </p:nvSpPr>
        <p:spPr>
          <a:xfrm>
            <a:off x="1773045" y="4169495"/>
            <a:ext cx="3356517" cy="27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>
            <a:cxnSpLocks/>
            <a:stCxn id="8" idx="6"/>
            <a:endCxn id="10" idx="1"/>
          </p:cNvCxnSpPr>
          <p:nvPr/>
        </p:nvCxnSpPr>
        <p:spPr>
          <a:xfrm flipV="1">
            <a:off x="5129562" y="3795947"/>
            <a:ext cx="1657105" cy="51059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6667" y="3472781"/>
            <a:ext cx="489731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/>
              <a:t>Gli errori segnalano le risposte o i dati mancanti che impediscono la randomizzazione del paziente</a:t>
            </a:r>
          </a:p>
        </p:txBody>
      </p:sp>
      <p:sp>
        <p:nvSpPr>
          <p:cNvPr id="11" name="Oval 10"/>
          <p:cNvSpPr/>
          <p:nvPr/>
        </p:nvSpPr>
        <p:spPr>
          <a:xfrm>
            <a:off x="1675620" y="6423755"/>
            <a:ext cx="2114634" cy="3630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cxnSpLocks/>
            <a:stCxn id="11" idx="6"/>
            <a:endCxn id="13" idx="1"/>
          </p:cNvCxnSpPr>
          <p:nvPr/>
        </p:nvCxnSpPr>
        <p:spPr>
          <a:xfrm flipV="1">
            <a:off x="3790254" y="5440445"/>
            <a:ext cx="2999258" cy="116483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89512" y="5148057"/>
            <a:ext cx="489731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/>
              <a:t>Le avvertenze segnalano le risposte inattese, che possono essere modificate o lasciate invariate se corrette</a:t>
            </a:r>
          </a:p>
        </p:txBody>
      </p:sp>
      <p:sp>
        <p:nvSpPr>
          <p:cNvPr id="14" name="Oval 13"/>
          <p:cNvSpPr/>
          <p:nvPr/>
        </p:nvSpPr>
        <p:spPr>
          <a:xfrm>
            <a:off x="2217542" y="1729511"/>
            <a:ext cx="2173303" cy="4166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4" idx="6"/>
            <a:endCxn id="16" idx="1"/>
          </p:cNvCxnSpPr>
          <p:nvPr/>
        </p:nvCxnSpPr>
        <p:spPr>
          <a:xfrm>
            <a:off x="4390845" y="1937858"/>
            <a:ext cx="2395823" cy="896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86668" y="1612029"/>
            <a:ext cx="489731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/>
              <a:t>Dopo aver fatto clic su "Continue" (continua), potrebbero essere evidenziati errori o avvertimenti: esaminarli e modificarli se necessario</a:t>
            </a:r>
          </a:p>
        </p:txBody>
      </p:sp>
    </p:spTree>
    <p:extLst>
      <p:ext uri="{BB962C8B-B14F-4D97-AF65-F5344CB8AC3E}">
        <p14:creationId xmlns:p14="http://schemas.microsoft.com/office/powerpoint/2010/main" val="3709997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073FD6F3-9E86-04B6-FD3C-D8A8037CD3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6969"/>
          <a:stretch/>
        </p:blipFill>
        <p:spPr>
          <a:xfrm>
            <a:off x="125565" y="1484912"/>
            <a:ext cx="6013650" cy="334590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Randomizzazione</a:t>
            </a:r>
          </a:p>
        </p:txBody>
      </p:sp>
      <p:sp>
        <p:nvSpPr>
          <p:cNvPr id="8" name="Oval 7"/>
          <p:cNvSpPr/>
          <p:nvPr/>
        </p:nvSpPr>
        <p:spPr>
          <a:xfrm>
            <a:off x="2977500" y="2511079"/>
            <a:ext cx="1099648" cy="2832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>
            <a:cxnSpLocks/>
            <a:stCxn id="8" idx="4"/>
            <a:endCxn id="10" idx="1"/>
          </p:cNvCxnSpPr>
          <p:nvPr/>
        </p:nvCxnSpPr>
        <p:spPr>
          <a:xfrm>
            <a:off x="3527324" y="2794371"/>
            <a:ext cx="2929160" cy="15391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56484" y="4041093"/>
            <a:ext cx="489731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/>
              <a:t>Se tutto è corretto, fare clic su "</a:t>
            </a:r>
            <a:r>
              <a:rPr lang="it-IT" sz="1600" dirty="0" err="1"/>
              <a:t>Randomise</a:t>
            </a:r>
            <a:r>
              <a:rPr lang="it-IT" sz="1600" dirty="0"/>
              <a:t>” (randomizza).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56483" y="1616689"/>
            <a:ext cx="4897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/>
              <a:t>Dopo aver esaminato eventuali errori/avvertenze, è possibile rivedere i dati inseriti prima di procedere</a:t>
            </a:r>
          </a:p>
        </p:txBody>
      </p:sp>
      <p:sp>
        <p:nvSpPr>
          <p:cNvPr id="20" name="Oval 19"/>
          <p:cNvSpPr/>
          <p:nvPr/>
        </p:nvSpPr>
        <p:spPr>
          <a:xfrm>
            <a:off x="4105431" y="2525549"/>
            <a:ext cx="810813" cy="2832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>
            <a:cxnSpLocks/>
            <a:stCxn id="20" idx="6"/>
            <a:endCxn id="22" idx="1"/>
          </p:cNvCxnSpPr>
          <p:nvPr/>
        </p:nvCxnSpPr>
        <p:spPr>
          <a:xfrm>
            <a:off x="4916244" y="2667195"/>
            <a:ext cx="1540241" cy="7918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56485" y="3166695"/>
            <a:ext cx="489731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/>
              <a:t>Se è necessario correggere qualcosa, fare clic su "</a:t>
            </a:r>
            <a:r>
              <a:rPr lang="it-IT" sz="1600" dirty="0" err="1"/>
              <a:t>Amend</a:t>
            </a:r>
            <a:r>
              <a:rPr lang="it-IT" sz="1600" dirty="0"/>
              <a:t>" (modifica)</a:t>
            </a:r>
          </a:p>
        </p:txBody>
      </p:sp>
    </p:spTree>
    <p:extLst>
      <p:ext uri="{BB962C8B-B14F-4D97-AF65-F5344CB8AC3E}">
        <p14:creationId xmlns:p14="http://schemas.microsoft.com/office/powerpoint/2010/main" val="2268166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E31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FEED5D5053469AFB61F4CDE271DB" ma:contentTypeVersion="18" ma:contentTypeDescription="Create a new document." ma:contentTypeScope="" ma:versionID="3abab5b2bfc8b550b6a7c0fb3096d50d">
  <xsd:schema xmlns:xsd="http://www.w3.org/2001/XMLSchema" xmlns:xs="http://www.w3.org/2001/XMLSchema" xmlns:p="http://schemas.microsoft.com/office/2006/metadata/properties" xmlns:ns2="137f62fc-0309-469d-96f8-244e1f51aa13" xmlns:ns3="aca37e2d-a12b-47b7-9c3c-40d22df3b50a" targetNamespace="http://schemas.microsoft.com/office/2006/metadata/properties" ma:root="true" ma:fieldsID="2a0fc1677ac5988bc095db029d83c96f" ns2:_="" ns3:_="">
    <xsd:import namespace="137f62fc-0309-469d-96f8-244e1f51aa13"/>
    <xsd:import namespace="aca37e2d-a12b-47b7-9c3c-40d22df3b5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f62fc-0309-469d-96f8-244e1f51a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eeb44a9-b924-44d0-8ed9-f8b504a4ba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a37e2d-a12b-47b7-9c3c-40d22df3b50a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bf63c6bd-ffe2-4ed4-86e9-cbc11843f189}" ma:internalName="TaxCatchAll" ma:showField="CatchAllData" ma:web="aca37e2d-a12b-47b7-9c3c-40d22df3b5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a37e2d-a12b-47b7-9c3c-40d22df3b50a" xsi:nil="true"/>
    <lcf76f155ced4ddcb4097134ff3c332f xmlns="137f62fc-0309-469d-96f8-244e1f51aa1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440642A-F8CA-4D37-813B-448EF828378F}"/>
</file>

<file path=customXml/itemProps2.xml><?xml version="1.0" encoding="utf-8"?>
<ds:datastoreItem xmlns:ds="http://schemas.openxmlformats.org/officeDocument/2006/customXml" ds:itemID="{1FB59A8E-BA17-4FD0-86F1-5D60D0ED2FEE}"/>
</file>

<file path=customXml/itemProps3.xml><?xml version="1.0" encoding="utf-8"?>
<ds:datastoreItem xmlns:ds="http://schemas.openxmlformats.org/officeDocument/2006/customXml" ds:itemID="{C4468814-7BC4-4C48-99EB-0338A9AF091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2235</TotalTime>
  <Words>578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RECOVERY Trial</vt:lpstr>
      <vt:lpstr>Randomizzazione</vt:lpstr>
      <vt:lpstr>Randomizzazione</vt:lpstr>
      <vt:lpstr>Randomizzazione</vt:lpstr>
      <vt:lpstr>Randomizzazione</vt:lpstr>
      <vt:lpstr>Randomizzazione</vt:lpstr>
      <vt:lpstr>Randomizzazione</vt:lpstr>
      <vt:lpstr>Randomizzazione</vt:lpstr>
      <vt:lpstr>Randomizzazione</vt:lpstr>
      <vt:lpstr>Randomizzazione</vt:lpstr>
      <vt:lpstr>Problemi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Randomised Evaluation of COVID-19 Therapies: the RECOVERY trial</dc:title>
  <dc:creator>Richard Haynes</dc:creator>
  <cp:lastModifiedBy>Leon Peto</cp:lastModifiedBy>
  <cp:revision>89</cp:revision>
  <cp:lastPrinted>2020-03-18T19:42:16Z</cp:lastPrinted>
  <dcterms:created xsi:type="dcterms:W3CDTF">2020-03-14T13:47:38Z</dcterms:created>
  <dcterms:modified xsi:type="dcterms:W3CDTF">2024-04-04T14:06:50Z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0x0101006916FEED5D5053469AFB61F4CDE271DB</vt:lpwstr>
  </property>
</Properties>
</file>