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352" r:id="rId5"/>
    <p:sldId id="372" r:id="rId6"/>
    <p:sldId id="370" r:id="rId7"/>
    <p:sldId id="368" r:id="rId8"/>
    <p:sldId id="369" r:id="rId9"/>
    <p:sldId id="362" r:id="rId10"/>
    <p:sldId id="357" r:id="rId11"/>
    <p:sldId id="363" r:id="rId12"/>
    <p:sldId id="358" r:id="rId13"/>
    <p:sldId id="359" r:id="rId14"/>
    <p:sldId id="360" r:id="rId15"/>
    <p:sldId id="364" r:id="rId16"/>
    <p:sldId id="365" r:id="rId17"/>
    <p:sldId id="366" r:id="rId18"/>
    <p:sldId id="374" r:id="rId19"/>
    <p:sldId id="373" r:id="rId20"/>
    <p:sldId id="331" r:id="rId21"/>
  </p:sldIdLst>
  <p:sldSz cx="12192000" cy="6858000"/>
  <p:notesSz cx="6881813" cy="9661525"/>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Gillesen" initials="AG" lastIdx="1" clrIdx="0">
    <p:extLst>
      <p:ext uri="{19B8F6BF-5375-455C-9EA6-DF929625EA0E}">
        <p15:presenceInfo xmlns:p15="http://schemas.microsoft.com/office/powerpoint/2012/main" userId="Annelies Gille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8" autoAdjust="0"/>
    <p:restoredTop sz="94660"/>
  </p:normalViewPr>
  <p:slideViewPr>
    <p:cSldViewPr snapToGrid="0">
      <p:cViewPr varScale="1">
        <p:scale>
          <a:sx n="65" d="100"/>
          <a:sy n="65" d="100"/>
        </p:scale>
        <p:origin x="796"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22"/>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17/12/2024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228"/>
          <a:stretch/>
        </p:blipFill>
        <p:spPr>
          <a:xfrm>
            <a:off x="8610600" y="301160"/>
            <a:ext cx="2880360" cy="690306"/>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mc/articles/PMC4904189/" TargetMode="External"/><Relationship Id="rId2" Type="http://schemas.openxmlformats.org/officeDocument/2006/relationships/hyperlink" Target="https://www.ncbi.nlm.nih.gov/pmc/articles/PMC663775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90947"/>
            <a:ext cx="9144000" cy="1008743"/>
          </a:xfrm>
        </p:spPr>
        <p:txBody>
          <a:bodyPr>
            <a:normAutofit/>
          </a:bodyPr>
          <a:lstStyle/>
          <a:p>
            <a:r>
              <a:rPr lang="es-ES" b="1" dirty="0">
                <a:solidFill>
                  <a:srgbClr val="9E3159"/>
                </a:solidFill>
                <a:latin typeface="+mn-lt"/>
              </a:rPr>
              <a:t>Ensayo RECOVERY</a:t>
            </a:r>
          </a:p>
        </p:txBody>
      </p:sp>
      <p:sp>
        <p:nvSpPr>
          <p:cNvPr id="3" name="Subtitle 2"/>
          <p:cNvSpPr>
            <a:spLocks noGrp="1"/>
          </p:cNvSpPr>
          <p:nvPr>
            <p:ph type="subTitle" idx="1"/>
          </p:nvPr>
        </p:nvSpPr>
        <p:spPr>
          <a:xfrm>
            <a:off x="1524000" y="4354580"/>
            <a:ext cx="9144000" cy="1655762"/>
          </a:xfrm>
        </p:spPr>
        <p:txBody>
          <a:bodyPr>
            <a:normAutofit/>
          </a:bodyPr>
          <a:lstStyle/>
          <a:p>
            <a:r>
              <a:rPr lang="es-ES" sz="3200" b="1" dirty="0"/>
              <a:t>Formación sobre el tratamiento de la gripe en la UE</a:t>
            </a:r>
          </a:p>
          <a:p>
            <a:endParaRPr lang="es-ES" sz="2800" b="1" dirty="0"/>
          </a:p>
          <a:p>
            <a:r>
              <a:rPr lang="es-ES" sz="2000" b="1" dirty="0">
                <a:solidFill>
                  <a:schemeClr val="bg1">
                    <a:lumMod val="50000"/>
                  </a:schemeClr>
                </a:solidFill>
              </a:rPr>
              <a:t>V1.0 24-01-2024</a:t>
            </a:r>
          </a:p>
          <a:p>
            <a:endParaRPr lang="es-ES" b="1" dirty="0"/>
          </a:p>
        </p:txBody>
      </p:sp>
    </p:spTree>
    <p:extLst>
      <p:ext uri="{BB962C8B-B14F-4D97-AF65-F5344CB8AC3E}">
        <p14:creationId xmlns:p14="http://schemas.microsoft.com/office/powerpoint/2010/main" val="298502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596885"/>
            <a:ext cx="7357060" cy="2546851"/>
          </a:xfrm>
        </p:spPr>
        <p:txBody>
          <a:bodyPr>
            <a:noAutofit/>
          </a:bodyPr>
          <a:lstStyle/>
          <a:p>
            <a:r>
              <a:rPr lang="es-ES" sz="2400" dirty="0"/>
              <a:t>Los pacientes con uso reciente o previsto de un NAI para la infección actual no son elegibles (oseltamivir o zanamivir)</a:t>
            </a:r>
          </a:p>
          <a:p>
            <a:r>
              <a:rPr lang="es-ES" sz="2400" dirty="0"/>
              <a:t>Los pacientes tratados por coinfección bacteriana son elegibles si el equipo clínico cree que la gripe puede estar contribuyendo a la enfermedad pulmonar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6" name="Content Placeholder 2"/>
          <p:cNvSpPr txBox="1">
            <a:spLocks/>
          </p:cNvSpPr>
          <p:nvPr/>
        </p:nvSpPr>
        <p:spPr>
          <a:xfrm>
            <a:off x="353731" y="4247497"/>
            <a:ext cx="11000069" cy="1688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a:t>Las mujeres embarazadas y en periodo de lactancia son elegibles (consulte el procedimiento en el apéndice 4 del protocolo)</a:t>
            </a:r>
          </a:p>
          <a:p>
            <a:endParaRPr lang="es-ES" sz="2400" dirty="0"/>
          </a:p>
          <a:p>
            <a:r>
              <a:rPr lang="es-ES" sz="2400" dirty="0"/>
              <a:t>Puede utilizarse en pacientes con insuficiencia hepática y renal</a:t>
            </a:r>
          </a:p>
        </p:txBody>
      </p:sp>
      <p:sp>
        <p:nvSpPr>
          <p:cNvPr id="7" name="Title 1"/>
          <p:cNvSpPr>
            <a:spLocks noGrp="1"/>
          </p:cNvSpPr>
          <p:nvPr>
            <p:ph type="title"/>
          </p:nvPr>
        </p:nvSpPr>
        <p:spPr>
          <a:xfrm>
            <a:off x="446328" y="29794"/>
            <a:ext cx="10515600" cy="1325563"/>
          </a:xfrm>
        </p:spPr>
        <p:txBody>
          <a:bodyPr>
            <a:normAutofit/>
          </a:bodyPr>
          <a:lstStyle/>
          <a:p>
            <a:r>
              <a:rPr lang="es-ES" sz="3200" dirty="0"/>
              <a:t>Oseltamivir (Tamiflu)</a:t>
            </a:r>
            <a:br/>
            <a:r>
              <a:rPr lang="es-ES" sz="3200" dirty="0"/>
              <a:t>Elegibilidad</a:t>
            </a:r>
          </a:p>
        </p:txBody>
      </p:sp>
    </p:spTree>
    <p:extLst>
      <p:ext uri="{BB962C8B-B14F-4D97-AF65-F5344CB8AC3E}">
        <p14:creationId xmlns:p14="http://schemas.microsoft.com/office/powerpoint/2010/main" val="157420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28" y="29794"/>
            <a:ext cx="10515600" cy="1325563"/>
          </a:xfrm>
        </p:spPr>
        <p:txBody>
          <a:bodyPr>
            <a:normAutofit/>
          </a:bodyPr>
          <a:lstStyle/>
          <a:p>
            <a:r>
              <a:rPr lang="es-ES" sz="3200" dirty="0"/>
              <a:t>Oseltamivir (Tamiflu)</a:t>
            </a:r>
            <a:br/>
            <a:r>
              <a:rPr lang="es-ES" sz="3200" dirty="0"/>
              <a:t>Posología y efectos secundarios</a:t>
            </a:r>
          </a:p>
        </p:txBody>
      </p:sp>
      <p:sp>
        <p:nvSpPr>
          <p:cNvPr id="3" name="Content Placeholder 2"/>
          <p:cNvSpPr>
            <a:spLocks noGrp="1"/>
          </p:cNvSpPr>
          <p:nvPr>
            <p:ph idx="1"/>
          </p:nvPr>
        </p:nvSpPr>
        <p:spPr>
          <a:xfrm>
            <a:off x="446327" y="1450823"/>
            <a:ext cx="7389734" cy="4580078"/>
          </a:xfrm>
        </p:spPr>
        <p:txBody>
          <a:bodyPr>
            <a:noAutofit/>
          </a:bodyPr>
          <a:lstStyle/>
          <a:p>
            <a:pPr>
              <a:spcBef>
                <a:spcPts val="600"/>
              </a:spcBef>
            </a:pPr>
            <a:r>
              <a:rPr lang="es-ES" sz="2400" dirty="0"/>
              <a:t>Sólo por vía oral o nasogástrica (no por vía intravenosa)</a:t>
            </a:r>
          </a:p>
          <a:p>
            <a:pPr>
              <a:spcBef>
                <a:spcPts val="600"/>
              </a:spcBef>
            </a:pPr>
            <a:endParaRPr lang="es-ES" sz="800" dirty="0"/>
          </a:p>
          <a:p>
            <a:pPr>
              <a:spcBef>
                <a:spcPts val="600"/>
              </a:spcBef>
            </a:pPr>
            <a:r>
              <a:rPr lang="es-ES" sz="2400" dirty="0"/>
              <a:t>Tratamiento durante 5 días (10 días si el paciente está inmunodeprimido) que debe completarse en casa si recibe el alta</a:t>
            </a:r>
          </a:p>
          <a:p>
            <a:pPr>
              <a:spcBef>
                <a:spcPts val="600"/>
              </a:spcBef>
            </a:pPr>
            <a:endParaRPr lang="es-ES" sz="800" b="1" i="1" dirty="0"/>
          </a:p>
          <a:p>
            <a:pPr>
              <a:spcBef>
                <a:spcPts val="600"/>
              </a:spcBef>
            </a:pPr>
            <a:r>
              <a:rPr lang="es-ES" sz="2400" dirty="0"/>
              <a:t>Dosis: </a:t>
            </a:r>
            <a:r>
              <a:rPr lang="es-ES" sz="2400" b="1" dirty="0"/>
              <a:t>75 mg dos veces al día</a:t>
            </a:r>
            <a:r>
              <a:rPr lang="es-ES" sz="2400" dirty="0"/>
              <a:t> con función renal normal</a:t>
            </a:r>
          </a:p>
          <a:p>
            <a:pPr lvl="1"/>
            <a:r>
              <a:rPr lang="es-ES" sz="2000" dirty="0"/>
              <a:t>75 mg una vez al día si el eGFR es 10-29ml/min</a:t>
            </a:r>
          </a:p>
          <a:p>
            <a:pPr lvl="1"/>
            <a:r>
              <a:rPr lang="es-ES" sz="2000" dirty="0"/>
              <a:t>75mg como dosis única si el eGFR es &lt;10ml/min (o en diálisis/hemofiltración)</a:t>
            </a:r>
          </a:p>
          <a:p>
            <a:pPr lvl="1"/>
            <a:r>
              <a:rPr lang="es-ES" sz="2000" dirty="0"/>
              <a:t>Ajuste necesario si el peso es &lt;40kg (ver protocolo)</a:t>
            </a:r>
          </a:p>
          <a:p>
            <a:pPr lvl="1"/>
            <a:r>
              <a:rPr lang="es-ES" sz="2000" dirty="0"/>
              <a:t>Tenga en cuenta que el ajuste de la dosis renal en RECOVERY difiere del RCP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5" name="Content Placeholder 2"/>
          <p:cNvSpPr txBox="1">
            <a:spLocks/>
          </p:cNvSpPr>
          <p:nvPr/>
        </p:nvSpPr>
        <p:spPr>
          <a:xfrm>
            <a:off x="446327" y="5066928"/>
            <a:ext cx="9934289" cy="1791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sz="2400" dirty="0"/>
          </a:p>
          <a:p>
            <a:r>
              <a:rPr lang="es-ES" sz="2400" dirty="0"/>
              <a:t>No se conocen interacciones farmacológicas significativas</a:t>
            </a:r>
          </a:p>
          <a:p>
            <a:r>
              <a:rPr lang="es-ES" sz="2400" dirty="0"/>
              <a:t>Los efectos secundarios más frecuentes son cefalea, náuseas y vómitos (&lt;10%); raramente se han notificado reacciones de hipersensibilidad graves</a:t>
            </a:r>
          </a:p>
          <a:p>
            <a:endParaRPr lang="es-ES" sz="2400" i="1" dirty="0"/>
          </a:p>
        </p:txBody>
      </p:sp>
    </p:spTree>
    <p:extLst>
      <p:ext uri="{BB962C8B-B14F-4D97-AF65-F5344CB8AC3E}">
        <p14:creationId xmlns:p14="http://schemas.microsoft.com/office/powerpoint/2010/main" val="193409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es-ES"/>
              <a:t>CORTICOSTEROIDES PARA LA GRIPE</a:t>
            </a:r>
          </a:p>
        </p:txBody>
      </p:sp>
    </p:spTree>
    <p:extLst>
      <p:ext uri="{BB962C8B-B14F-4D97-AF65-F5344CB8AC3E}">
        <p14:creationId xmlns:p14="http://schemas.microsoft.com/office/powerpoint/2010/main" val="204441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43" y="0"/>
            <a:ext cx="7565967" cy="1325563"/>
          </a:xfrm>
        </p:spPr>
        <p:txBody>
          <a:bodyPr>
            <a:normAutofit/>
          </a:bodyPr>
          <a:lstStyle/>
          <a:p>
            <a:r>
              <a:rPr lang="es-ES" sz="3200" dirty="0"/>
              <a:t>Corticosteroides para la gripe</a:t>
            </a:r>
            <a:br/>
            <a:r>
              <a:rPr lang="es-ES" sz="3200" dirty="0"/>
              <a:t>Antecedentes</a:t>
            </a:r>
          </a:p>
        </p:txBody>
      </p:sp>
      <p:sp>
        <p:nvSpPr>
          <p:cNvPr id="3" name="Content Placeholder 2"/>
          <p:cNvSpPr>
            <a:spLocks noGrp="1"/>
          </p:cNvSpPr>
          <p:nvPr>
            <p:ph idx="1"/>
          </p:nvPr>
        </p:nvSpPr>
        <p:spPr>
          <a:xfrm>
            <a:off x="504202" y="1596885"/>
            <a:ext cx="7702250" cy="4580078"/>
          </a:xfrm>
        </p:spPr>
        <p:txBody>
          <a:bodyPr>
            <a:normAutofit/>
          </a:bodyPr>
          <a:lstStyle/>
          <a:p>
            <a:r>
              <a:rPr lang="es-ES" sz="2400" dirty="0"/>
              <a:t>Los corticosteroides son el tratamiento estándar para pacientes con neumonía por COVID-19, reduciendo el riesgo de muerte en casi 1 de cada 5 en pacientes con oxígeno</a:t>
            </a:r>
          </a:p>
          <a:p>
            <a:endParaRPr lang="es-ES" sz="2400" dirty="0"/>
          </a:p>
          <a:p>
            <a:r>
              <a:rPr lang="es-ES" sz="2400" dirty="0"/>
              <a:t>Anteriormente se propuso como tratamiento para la neumonía gripal, pero nunca se ha probado adecuadamente en pacientes hospitalizados</a:t>
            </a:r>
          </a:p>
          <a:p>
            <a:endParaRPr lang="es-ES" sz="2400" dirty="0"/>
          </a:p>
          <a:p>
            <a:r>
              <a:rPr lang="es-ES" sz="2400" dirty="0"/>
              <a:t>Reducir el daño pulmonar inmunomediado puede mejorar la supervivencia en la gripe grave, como ocurre en la COVID-19</a:t>
            </a:r>
          </a:p>
          <a:p>
            <a:endParaRPr lang="es-ES" sz="2400" dirty="0"/>
          </a:p>
        </p:txBody>
      </p:sp>
      <p:pic>
        <p:nvPicPr>
          <p:cNvPr id="2050"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9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6" y="1596885"/>
            <a:ext cx="7887445" cy="4580078"/>
          </a:xfrm>
        </p:spPr>
        <p:txBody>
          <a:bodyPr>
            <a:normAutofit/>
          </a:bodyPr>
          <a:lstStyle/>
          <a:p>
            <a:r>
              <a:rPr lang="es-ES" sz="2400" dirty="0"/>
              <a:t>Abierto a pacientes con neumonía gripal </a:t>
            </a:r>
            <a:r>
              <a:rPr lang="es-ES" sz="2400" b="1" dirty="0"/>
              <a:t>con hipoxia</a:t>
            </a:r>
            <a:r>
              <a:rPr lang="es-ES" sz="2400" dirty="0"/>
              <a:t> (oxígeno suplementario o saturación de oxígeno &lt;92% en aire)</a:t>
            </a:r>
          </a:p>
          <a:p>
            <a:r>
              <a:rPr lang="es-ES" sz="2400" dirty="0"/>
              <a:t>Contraindicado en caso de uso actual o previsto de corticosteroides sistémicos, o en caso de coinfección con SARS-CoV-2</a:t>
            </a:r>
          </a:p>
          <a:p>
            <a:r>
              <a:rPr lang="es-ES" sz="2400" dirty="0"/>
              <a:t>Mujeres embarazadas y en periodo de lactancia elegibles (pero utilizando prednisolona/hidrocortisona en lugar de dexametasona: consultar el protocolo) </a:t>
            </a:r>
          </a:p>
          <a:p>
            <a:r>
              <a:rPr lang="es-ES" sz="2400" dirty="0"/>
              <a:t>Los pacientes con insuficiencia hepática o renal son elegibles</a:t>
            </a:r>
          </a:p>
          <a:p>
            <a:endParaRPr lang="es-ES"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19005" y="5298723"/>
            <a:ext cx="11728616" cy="1375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sz="2400" dirty="0"/>
          </a:p>
          <a:p>
            <a:r>
              <a:rPr lang="es-ES" sz="2400" dirty="0"/>
              <a:t>Si, después de la aleatorización, se indican corticosteroides a un paciente al que se le ha asignado el tratamiento habitual, deben administrarse (esto sólo debe ocurrir debido a un cambio en el estado clínico)</a:t>
            </a:r>
          </a:p>
          <a:p>
            <a:endParaRPr lang="es-ES" sz="2400" dirty="0"/>
          </a:p>
        </p:txBody>
      </p:sp>
      <p:sp>
        <p:nvSpPr>
          <p:cNvPr id="7"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s-ES" sz="3200" dirty="0"/>
              <a:t>Corticosteroides para la gripe</a:t>
            </a:r>
          </a:p>
          <a:p>
            <a:r>
              <a:rPr lang="es-ES" sz="3200" dirty="0"/>
              <a:t>Elegibilidad</a:t>
            </a:r>
          </a:p>
        </p:txBody>
      </p:sp>
    </p:spTree>
    <p:extLst>
      <p:ext uri="{BB962C8B-B14F-4D97-AF65-F5344CB8AC3E}">
        <p14:creationId xmlns:p14="http://schemas.microsoft.com/office/powerpoint/2010/main" val="2966428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75" y="1482585"/>
            <a:ext cx="8971514" cy="4580078"/>
          </a:xfrm>
        </p:spPr>
        <p:txBody>
          <a:bodyPr>
            <a:noAutofit/>
          </a:bodyPr>
          <a:lstStyle/>
          <a:p>
            <a:r>
              <a:rPr lang="es-ES" sz="2200" dirty="0"/>
              <a:t>Dexametasona 6mg una vez al día, oral/nasogástrica o intravenosa </a:t>
            </a:r>
          </a:p>
          <a:p>
            <a:r>
              <a:rPr lang="es-ES" sz="2200" dirty="0"/>
              <a:t>Tratamiento durante 10 días o hasta el alta, lo que ocurra antes</a:t>
            </a:r>
          </a:p>
          <a:p>
            <a:r>
              <a:rPr lang="es-ES" sz="2200" dirty="0"/>
              <a:t>Sin muestras de referencia ni de seguimiento</a:t>
            </a:r>
          </a:p>
          <a:p>
            <a:r>
              <a:rPr lang="es-ES" sz="2200" dirty="0"/>
              <a:t>Deben tenerse en cuenta y preverse los efectos secundarios importantes de los corticosteroides como en la práctica habitual, por ejemplo:</a:t>
            </a:r>
          </a:p>
          <a:p>
            <a:pPr lvl="1"/>
            <a:r>
              <a:rPr lang="es-ES" sz="2200" dirty="0"/>
              <a:t>Riesgo de hiperglucemia (considerar la necesidad de aumentar la vigilancia)</a:t>
            </a:r>
          </a:p>
          <a:p>
            <a:pPr lvl="1"/>
            <a:r>
              <a:rPr lang="es-ES" sz="2200" dirty="0"/>
              <a:t>Ulceración péptica (considerar la necesidad de gastroprotección si el riesgo es alto)</a:t>
            </a:r>
          </a:p>
          <a:p>
            <a:pPr lvl="1"/>
            <a:r>
              <a:rPr lang="es-ES" sz="2200" dirty="0"/>
              <a:t>Infección (especialmente si hay otras razones para la inmunosupresión)</a:t>
            </a:r>
          </a:p>
          <a:p>
            <a:pPr lvl="1"/>
            <a:r>
              <a:rPr lang="es-ES" sz="2200" dirty="0"/>
              <a:t>Reacciones psiquiátricas</a:t>
            </a:r>
          </a:p>
          <a:p>
            <a:pPr lvl="1"/>
            <a:r>
              <a:rPr lang="es-ES" sz="2200" dirty="0"/>
              <a:t>Retención de líquidos</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4610" y="167709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3224" y="4797124"/>
            <a:ext cx="11898775" cy="151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dirty="0"/>
          </a:p>
          <a:p>
            <a:endParaRPr lang="en-GB" sz="2400" i="1" dirty="0"/>
          </a:p>
        </p:txBody>
      </p:sp>
      <p:sp>
        <p:nvSpPr>
          <p:cNvPr id="8" name="Content Placeholder 2"/>
          <p:cNvSpPr txBox="1">
            <a:spLocks/>
          </p:cNvSpPr>
          <p:nvPr/>
        </p:nvSpPr>
        <p:spPr>
          <a:xfrm>
            <a:off x="92277" y="5753674"/>
            <a:ext cx="12099723" cy="1289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S" sz="2200" dirty="0"/>
              <a:t>Riesgo de insuficiencia suprarrenal con la retirada repentina en algunos pacientes, p. ej., uso previo significativo de corticosteroides, u otras razones de insuficiencia suprarrenal (considerar la retirada gradual siguiendo la práctica normal)</a:t>
            </a:r>
          </a:p>
          <a:p>
            <a:pPr lvl="1"/>
            <a:endParaRPr lang="es-ES" sz="2000" dirty="0"/>
          </a:p>
        </p:txBody>
      </p:sp>
      <p:sp>
        <p:nvSpPr>
          <p:cNvPr id="9"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s-ES" sz="3200" dirty="0"/>
              <a:t>Corticosteroides para la gripe</a:t>
            </a:r>
          </a:p>
          <a:p>
            <a:r>
              <a:rPr lang="es-ES" sz="3200" dirty="0"/>
              <a:t>Posología y efectos secundarios</a:t>
            </a:r>
          </a:p>
        </p:txBody>
      </p:sp>
    </p:spTree>
    <p:extLst>
      <p:ext uri="{BB962C8B-B14F-4D97-AF65-F5344CB8AC3E}">
        <p14:creationId xmlns:p14="http://schemas.microsoft.com/office/powerpoint/2010/main" val="170331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120" y="1755523"/>
            <a:ext cx="7505480" cy="4580078"/>
          </a:xfrm>
        </p:spPr>
        <p:txBody>
          <a:bodyPr>
            <a:noAutofit/>
          </a:bodyPr>
          <a:lstStyle/>
          <a:p>
            <a:r>
              <a:rPr lang="es-ES" sz="2200" dirty="0"/>
              <a:t>La dexametasona es un sustrato de la CYP3A4, por lo que existe el riesgo de que aumente la exposición y los efectos secundarios si se administra junto con inhibidores potentes de la CYP3A4, por ejemplo: </a:t>
            </a:r>
          </a:p>
          <a:p>
            <a:pPr lvl="1"/>
            <a:r>
              <a:rPr lang="es-ES" sz="2200" dirty="0"/>
              <a:t>Claritromicina/eritromicina (pero no azitromicina)</a:t>
            </a:r>
          </a:p>
          <a:p>
            <a:pPr lvl="1"/>
            <a:r>
              <a:rPr lang="es-ES" sz="2200" dirty="0"/>
              <a:t>Ritonavir/cobicistat</a:t>
            </a:r>
          </a:p>
          <a:p>
            <a:pPr lvl="1"/>
            <a:r>
              <a:rPr lang="es-ES" sz="2200" dirty="0"/>
              <a:t>Antifúngicos azólicos </a:t>
            </a:r>
          </a:p>
          <a:p>
            <a:endParaRPr lang="es-ES"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93225" y="3747224"/>
            <a:ext cx="10730375" cy="185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sz="2400" dirty="0"/>
          </a:p>
          <a:p>
            <a:r>
              <a:rPr lang="es-ES" sz="2200" dirty="0"/>
              <a:t>Considerar si un inhibidor potente de la CYP3A4 puede suspenderse/sustituirse con seguridad, o si es necesaria una mayor vigilancia de los efectos secundarios de los esteroides.</a:t>
            </a:r>
          </a:p>
          <a:p>
            <a:r>
              <a:rPr lang="es-ES" sz="2200" dirty="0"/>
              <a:t>Si no se puede evitar el uso de un inhibidor potente de la CYP3A4, puede que no sea apropiado incluir al paciente en la comparación de corticosteroides, pero el protocolo no lo prohíbe, ya que el tratamiento debe basarse en una evaluación de los riesgos/beneficios individuales.</a:t>
            </a:r>
          </a:p>
          <a:p>
            <a:endParaRPr lang="es-ES" sz="2400" dirty="0"/>
          </a:p>
          <a:p>
            <a:endParaRPr lang="es-ES" sz="2400" dirty="0"/>
          </a:p>
        </p:txBody>
      </p:sp>
      <p:sp>
        <p:nvSpPr>
          <p:cNvPr id="6" name="Title 1"/>
          <p:cNvSpPr>
            <a:spLocks noGrp="1"/>
          </p:cNvSpPr>
          <p:nvPr>
            <p:ph type="title"/>
          </p:nvPr>
        </p:nvSpPr>
        <p:spPr>
          <a:xfrm>
            <a:off x="572343" y="0"/>
            <a:ext cx="7565967" cy="1325563"/>
          </a:xfrm>
        </p:spPr>
        <p:txBody>
          <a:bodyPr>
            <a:normAutofit/>
          </a:bodyPr>
          <a:lstStyle/>
          <a:p>
            <a:r>
              <a:rPr lang="es-ES" sz="3200" dirty="0"/>
              <a:t>Corticosteroides para la gripe</a:t>
            </a:r>
            <a:br/>
            <a:r>
              <a:rPr lang="es-ES" sz="3200" dirty="0"/>
              <a:t>Posibles interacciones</a:t>
            </a:r>
          </a:p>
        </p:txBody>
      </p:sp>
    </p:spTree>
    <p:extLst>
      <p:ext uri="{BB962C8B-B14F-4D97-AF65-F5344CB8AC3E}">
        <p14:creationId xmlns:p14="http://schemas.microsoft.com/office/powerpoint/2010/main" val="163947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B38-4503-6E45-9E3F-977751B9EDC6}"/>
              </a:ext>
            </a:extLst>
          </p:cNvPr>
          <p:cNvSpPr>
            <a:spLocks noGrp="1"/>
          </p:cNvSpPr>
          <p:nvPr>
            <p:ph type="title"/>
          </p:nvPr>
        </p:nvSpPr>
        <p:spPr>
          <a:xfrm>
            <a:off x="504202" y="56169"/>
            <a:ext cx="10515600" cy="1325563"/>
          </a:xfrm>
        </p:spPr>
        <p:txBody>
          <a:bodyPr>
            <a:normAutofit/>
          </a:bodyPr>
          <a:lstStyle/>
          <a:p>
            <a:r>
              <a:rPr lang="es-ES" sz="3200" dirty="0"/>
              <a:t>Resumen: tratamientos de la gripe </a:t>
            </a:r>
          </a:p>
        </p:txBody>
      </p:sp>
      <p:sp>
        <p:nvSpPr>
          <p:cNvPr id="3" name="Content Placeholder 2">
            <a:extLst>
              <a:ext uri="{FF2B5EF4-FFF2-40B4-BE49-F238E27FC236}">
                <a16:creationId xmlns:a16="http://schemas.microsoft.com/office/drawing/2014/main" id="{BC0DC997-BAB2-E147-9D89-FE2082913C22}"/>
              </a:ext>
            </a:extLst>
          </p:cNvPr>
          <p:cNvSpPr>
            <a:spLocks noGrp="1"/>
          </p:cNvSpPr>
          <p:nvPr>
            <p:ph idx="1"/>
          </p:nvPr>
        </p:nvSpPr>
        <p:spPr>
          <a:xfrm>
            <a:off x="504202" y="1596885"/>
            <a:ext cx="10375833" cy="4580078"/>
          </a:xfrm>
        </p:spPr>
        <p:txBody>
          <a:bodyPr>
            <a:normAutofit/>
          </a:bodyPr>
          <a:lstStyle/>
          <a:p>
            <a:r>
              <a:rPr lang="es-ES" sz="2400" dirty="0"/>
              <a:t>La gripe mata a cientos de miles de personas al año, y una pandemia de gripe podría ser cien veces peor</a:t>
            </a:r>
          </a:p>
          <a:p>
            <a:pPr marL="0" indent="0">
              <a:buNone/>
            </a:pPr>
            <a:endParaRPr lang="es-ES" sz="2400" dirty="0"/>
          </a:p>
          <a:p>
            <a:r>
              <a:rPr lang="es-ES" sz="2400" dirty="0"/>
              <a:t>A diferencia de la COVID-19, no se ha evaluado adecuadamente ningún tratamiento prometedor contra la gripe en ensayos aleatorios con pacientes hospitalizados</a:t>
            </a:r>
          </a:p>
          <a:p>
            <a:endParaRPr lang="es-ES" sz="2400" dirty="0"/>
          </a:p>
          <a:p>
            <a:r>
              <a:rPr lang="es-ES" sz="2400" dirty="0"/>
              <a:t>¡Gracias por unirse a nosotros para mejorar el tratamiento de la gripe!</a:t>
            </a:r>
          </a:p>
        </p:txBody>
      </p:sp>
    </p:spTree>
    <p:extLst>
      <p:ext uri="{BB962C8B-B14F-4D97-AF65-F5344CB8AC3E}">
        <p14:creationId xmlns:p14="http://schemas.microsoft.com/office/powerpoint/2010/main" val="160573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682" y="0"/>
            <a:ext cx="10515600" cy="1325563"/>
          </a:xfrm>
        </p:spPr>
        <p:txBody>
          <a:bodyPr>
            <a:normAutofit/>
          </a:bodyPr>
          <a:lstStyle/>
          <a:p>
            <a:r>
              <a:rPr lang="es-ES" sz="4000" dirty="0"/>
              <a:t>Antecedentes de la gripe </a:t>
            </a:r>
          </a:p>
        </p:txBody>
      </p:sp>
      <p:sp>
        <p:nvSpPr>
          <p:cNvPr id="6" name="Content Placeholder 5"/>
          <p:cNvSpPr>
            <a:spLocks noGrp="1"/>
          </p:cNvSpPr>
          <p:nvPr>
            <p:ph idx="1"/>
          </p:nvPr>
        </p:nvSpPr>
        <p:spPr>
          <a:xfrm>
            <a:off x="169896" y="1473319"/>
            <a:ext cx="8257411" cy="4753862"/>
          </a:xfrm>
        </p:spPr>
        <p:txBody>
          <a:bodyPr>
            <a:normAutofit fontScale="92500" lnSpcReduction="20000"/>
          </a:bodyPr>
          <a:lstStyle/>
          <a:p>
            <a:r>
              <a:rPr lang="es-ES" sz="2400" dirty="0"/>
              <a:t>La gripe estacional mata a unas 400.000 personas al año en todo el mundo (un tercio de ellas menores de 65 años)</a:t>
            </a:r>
          </a:p>
          <a:p>
            <a:endParaRPr lang="es-ES" sz="2400" dirty="0"/>
          </a:p>
          <a:p>
            <a:r>
              <a:rPr lang="es-ES" sz="2400" dirty="0"/>
              <a:t>Una pandemia de gripe puede matar a decenas de millones de personas</a:t>
            </a:r>
          </a:p>
          <a:p>
            <a:endParaRPr lang="es-ES" sz="2400" dirty="0"/>
          </a:p>
          <a:p>
            <a:r>
              <a:rPr lang="es-ES" sz="2400" dirty="0"/>
              <a:t>Mediante la aleatorización de miles de pacientes, RECOVERY y otros ensayos identificaron rápidamente tratamientos que salvan vidas para la COVID-19</a:t>
            </a:r>
          </a:p>
          <a:p>
            <a:endParaRPr lang="es-ES" sz="2400" dirty="0"/>
          </a:p>
          <a:p>
            <a:r>
              <a:rPr lang="es-ES" sz="2400" dirty="0"/>
              <a:t>Muchos otros tratamientos prometedores resultaron ineficaces</a:t>
            </a:r>
          </a:p>
          <a:p>
            <a:pPr marL="0" indent="0">
              <a:buNone/>
            </a:pPr>
            <a:endParaRPr lang="es-ES" sz="2400" dirty="0"/>
          </a:p>
          <a:p>
            <a:r>
              <a:rPr lang="es-ES" sz="2400" dirty="0"/>
              <a:t>A diferencia de la COVID-19, no disponemos de pruebas sólidas (es decir, aleatorias) para guiar el tratamiento de la gripe.</a:t>
            </a:r>
          </a:p>
          <a:p>
            <a:endParaRPr lang="es-ES" sz="2400" dirty="0"/>
          </a:p>
          <a:p>
            <a:endParaRPr lang="es-ES" sz="2400" dirty="0"/>
          </a:p>
        </p:txBody>
      </p:sp>
      <p:pic>
        <p:nvPicPr>
          <p:cNvPr id="4" name="Picture 3" descr="A picture containing cake, decorated, colorful, several&#10;&#10;Description automatically generated">
            <a:extLst>
              <a:ext uri="{FF2B5EF4-FFF2-40B4-BE49-F238E27FC236}">
                <a16:creationId xmlns:a16="http://schemas.microsoft.com/office/drawing/2014/main" id="{D8E2B7A5-8C49-E44E-9A1F-DFF167467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622" y="1939785"/>
            <a:ext cx="3898870" cy="3835985"/>
          </a:xfrm>
          <a:prstGeom prst="rect">
            <a:avLst/>
          </a:prstGeom>
        </p:spPr>
      </p:pic>
    </p:spTree>
    <p:extLst>
      <p:ext uri="{BB962C8B-B14F-4D97-AF65-F5344CB8AC3E}">
        <p14:creationId xmlns:p14="http://schemas.microsoft.com/office/powerpoint/2010/main" val="56688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es-ES" sz="3600" dirty="0"/>
              <a:t>Criterios de admisión de RECOVERY</a:t>
            </a:r>
          </a:p>
        </p:txBody>
      </p:sp>
      <p:sp>
        <p:nvSpPr>
          <p:cNvPr id="6" name="Content Placeholder 5"/>
          <p:cNvSpPr>
            <a:spLocks noGrp="1"/>
          </p:cNvSpPr>
          <p:nvPr>
            <p:ph idx="1"/>
          </p:nvPr>
        </p:nvSpPr>
        <p:spPr>
          <a:xfrm>
            <a:off x="51289" y="1429757"/>
            <a:ext cx="12089421" cy="4786662"/>
          </a:xfrm>
        </p:spPr>
        <p:txBody>
          <a:bodyPr>
            <a:noAutofit/>
          </a:bodyPr>
          <a:lstStyle/>
          <a:p>
            <a:pPr marL="514350" indent="-514350">
              <a:spcBef>
                <a:spcPts val="600"/>
              </a:spcBef>
              <a:buFont typeface="+mj-lt"/>
              <a:buAutoNum type="arabicPeriod"/>
            </a:pPr>
            <a:r>
              <a:rPr lang="es-ES" sz="2400" dirty="0"/>
              <a:t>Pacientes hospitalizados de ≥18 años</a:t>
            </a:r>
            <a:endParaRPr lang="es-ES" sz="800" dirty="0"/>
          </a:p>
          <a:p>
            <a:pPr marL="514350" indent="-514350">
              <a:spcBef>
                <a:spcPts val="600"/>
              </a:spcBef>
              <a:buFont typeface="+mj-lt"/>
              <a:buAutoNum type="arabicPeriod"/>
            </a:pPr>
            <a:r>
              <a:rPr lang="es-ES" sz="2400" dirty="0"/>
              <a:t>Síndrome de neumonía, por ejemplo:</a:t>
            </a:r>
          </a:p>
          <a:p>
            <a:pPr marL="914400" lvl="1" indent="-457200">
              <a:buFont typeface="+mj-lt"/>
              <a:buAutoNum type="alphaLcPeriod"/>
            </a:pPr>
            <a:r>
              <a:rPr lang="es-ES" sz="2000" dirty="0"/>
              <a:t>Síntomas típicos de una nueva infección de las vías respiratorias (tos, dificultad respiratoria, fiebre, etc.); y</a:t>
            </a:r>
          </a:p>
          <a:p>
            <a:pPr marL="914400" lvl="1" indent="-457200">
              <a:buFont typeface="+mj-lt"/>
              <a:buAutoNum type="alphaLcPeriod"/>
            </a:pPr>
            <a:r>
              <a:rPr lang="es-ES" sz="2000" dirty="0"/>
              <a:t>Evidencia objetiva de enfermedad pulmonar aguda (por ejemplo, cambios en las radiografías/TC/Ultrasonido, hipoxia o examen clínico); y</a:t>
            </a:r>
          </a:p>
          <a:p>
            <a:pPr marL="914400" lvl="1" indent="-457200">
              <a:buFont typeface="+mj-lt"/>
              <a:buAutoNum type="alphaLcPeriod"/>
            </a:pPr>
            <a:r>
              <a:rPr lang="es-ES" sz="2000" dirty="0"/>
              <a:t>Causas alternativas consideradas improbables o excluidas (por ejemplo, insuficiencia cardíaca)</a:t>
            </a:r>
          </a:p>
          <a:p>
            <a:pPr marL="457200" lvl="1" indent="0">
              <a:spcBef>
                <a:spcPts val="0"/>
              </a:spcBef>
              <a:buNone/>
            </a:pPr>
            <a:r>
              <a:rPr lang="es-ES" sz="2000" i="1" dirty="0"/>
              <a:t>Sin embargo, el diagnóstico es clínico según la opinión del médico responsable (estos criterios son orientativos)</a:t>
            </a:r>
            <a:endParaRPr lang="es-ES" sz="800" i="1" dirty="0"/>
          </a:p>
          <a:p>
            <a:pPr marL="514350" indent="-514350">
              <a:spcBef>
                <a:spcPts val="1800"/>
              </a:spcBef>
              <a:buFont typeface="+mj-lt"/>
              <a:buAutoNum type="arabicPeriod"/>
            </a:pPr>
            <a:r>
              <a:rPr lang="es-ES" sz="2400" dirty="0"/>
              <a:t>Uno de los siguientes diagnósticos:</a:t>
            </a:r>
          </a:p>
          <a:p>
            <a:pPr marL="914400" lvl="1" indent="-457200">
              <a:buFont typeface="+mj-lt"/>
              <a:buAutoNum type="alphaLcPeriod"/>
            </a:pPr>
            <a:r>
              <a:rPr lang="es-ES" sz="2000" dirty="0">
                <a:solidFill>
                  <a:schemeClr val="bg1">
                    <a:lumMod val="75000"/>
                  </a:schemeClr>
                </a:solidFill>
              </a:rPr>
              <a:t>Infección confirmada por SARS-CoV-2 (comparaciones con COVID-19 no abiertas en la UE)</a:t>
            </a:r>
          </a:p>
          <a:p>
            <a:pPr marL="914400" lvl="1" indent="-457200">
              <a:buFont typeface="+mj-lt"/>
              <a:buAutoNum type="alphaLcPeriod"/>
            </a:pPr>
            <a:r>
              <a:rPr lang="es-ES" sz="2000" b="1" dirty="0"/>
              <a:t>Infección confirmada por Influenza A o B  </a:t>
            </a:r>
          </a:p>
          <a:p>
            <a:pPr marL="914400" lvl="1" indent="-457200">
              <a:buFont typeface="+mj-lt"/>
              <a:buAutoNum type="alphaLcPeriod"/>
            </a:pPr>
            <a:r>
              <a:rPr lang="es-ES" sz="2000" dirty="0">
                <a:solidFill>
                  <a:schemeClr val="bg1">
                    <a:lumMod val="75000"/>
                  </a:schemeClr>
                </a:solidFill>
              </a:rPr>
              <a:t>Neumonía adquirida en la comunidad con antibióticos planificados (sin sospecha de COVID-19/gripe/Neumonía por Pneumocystis/Tuberculosis)</a:t>
            </a:r>
            <a:endParaRPr lang="es-ES" sz="800" dirty="0">
              <a:solidFill>
                <a:schemeClr val="bg1">
                  <a:lumMod val="75000"/>
                </a:schemeClr>
              </a:solidFill>
            </a:endParaRPr>
          </a:p>
          <a:p>
            <a:pPr marL="457200" indent="-457200">
              <a:spcBef>
                <a:spcPts val="600"/>
              </a:spcBef>
              <a:buFont typeface="+mj-lt"/>
              <a:buAutoNum type="arabicPeriod"/>
            </a:pPr>
            <a:r>
              <a:rPr lang="es-ES" sz="2400" dirty="0"/>
              <a:t>Sin antecedentes médicos que pudieran poner en riesgo al paciente en caso de participar</a:t>
            </a:r>
            <a:endParaRPr lang="es-ES" sz="800" dirty="0"/>
          </a:p>
          <a:p>
            <a:pPr marL="457200" indent="-457200">
              <a:spcBef>
                <a:spcPts val="600"/>
              </a:spcBef>
              <a:buFont typeface="+mj-lt"/>
              <a:buAutoNum type="arabicPeriod"/>
            </a:pPr>
            <a:r>
              <a:rPr lang="es-ES" sz="2400" dirty="0"/>
              <a:t>El médico que le atiende no cree que esté indicado o contraindicado un tratamiento específico para el ensayo</a:t>
            </a:r>
          </a:p>
        </p:txBody>
      </p:sp>
    </p:spTree>
    <p:extLst>
      <p:ext uri="{BB962C8B-B14F-4D97-AF65-F5344CB8AC3E}">
        <p14:creationId xmlns:p14="http://schemas.microsoft.com/office/powerpoint/2010/main" val="270203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84053" y="15990"/>
            <a:ext cx="8096250" cy="1325563"/>
          </a:xfrm>
        </p:spPr>
        <p:txBody>
          <a:bodyPr>
            <a:normAutofit/>
          </a:bodyPr>
          <a:lstStyle/>
          <a:p>
            <a:r>
              <a:rPr lang="es-ES" sz="3200" dirty="0"/>
              <a:t>Diseño de RECOVERY: Protocolo básico V27.0 (incluye comparaciones fuera de la UE)</a:t>
            </a:r>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s-ES" sz="2000" b="1" dirty="0"/>
              <a:t>PACIENTES HOSPITALIZADOS CON NEUMONÍA</a:t>
            </a:r>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000" b="1" dirty="0"/>
              <a:t>ANÁLISIS</a:t>
            </a:r>
            <a:endParaRPr lang="es-ES"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600" b="1" dirty="0"/>
              <a:t>R</a:t>
            </a:r>
            <a:endParaRPr lang="es-ES"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es-ES" b="1" dirty="0"/>
              <a:t>Pacientes con SARS-CoV-2 confirmado (NO ABIERTO EN LA UE)</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29976" cy="1433785"/>
            <a:chOff x="4441699" y="1560294"/>
            <a:chExt cx="3499346"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Dosis altas de dexametasona</a:t>
              </a: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100" b="1" dirty="0">
                  <a:solidFill>
                    <a:schemeClr val="bg1"/>
                  </a:solidFill>
                </a:rPr>
                <a:t>Tratamiento habitual (dosis </a:t>
              </a:r>
              <a:r>
                <a:rPr lang="es-ES" sz="1050" b="1" dirty="0">
                  <a:solidFill>
                    <a:schemeClr val="bg1"/>
                  </a:solidFill>
                </a:rPr>
                <a:t>estándar</a:t>
              </a:r>
              <a:r>
                <a:rPr lang="es-ES" sz="1100" b="1" dirty="0">
                  <a:solidFill>
                    <a:schemeClr val="bg1"/>
                  </a:solidFill>
                </a:rPr>
                <a:t> de corticosteroides)</a:t>
              </a: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es-ES" sz="1600" b="1" i="1" dirty="0"/>
                <a:t>o</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14385" y="1564735"/>
              <a:ext cx="2926660" cy="520943"/>
            </a:xfrm>
            <a:prstGeom prst="rect">
              <a:avLst/>
            </a:prstGeom>
            <a:noFill/>
          </p:spPr>
          <p:txBody>
            <a:bodyPr wrap="square" rtlCol="0">
              <a:spAutoFit/>
            </a:bodyPr>
            <a:lstStyle/>
            <a:p>
              <a:r>
                <a:rPr lang="es-ES" sz="1400" b="1" dirty="0"/>
                <a:t>COVID-19 comparación de corticosteroides en dosis altas (pacientes con VNI o VMI)</a:t>
              </a:r>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Dexametasona</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Tratamiento habitual sin corticosteroides</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es-ES" sz="1600" b="1" i="1" dirty="0"/>
                <a:t>o</a:t>
              </a:r>
              <a:endParaRPr lang="es-ES"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es-ES" sz="1400" b="1" dirty="0"/>
                <a:t>Comparación con corticosteroides para la gripe (pacientes con hipoxia)</a:t>
              </a:r>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047671"/>
            <a:ext cx="3393651" cy="1469744"/>
            <a:chOff x="849410" y="1512337"/>
            <a:chExt cx="3393651" cy="1469744"/>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Tratamiento habitual sin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es-ES" sz="1600" b="1" i="1" dirty="0"/>
                <a:t>o</a:t>
              </a:r>
              <a:endParaRPr lang="es-ES"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12337"/>
              <a:ext cx="2746775" cy="830997"/>
            </a:xfrm>
            <a:prstGeom prst="rect">
              <a:avLst/>
            </a:prstGeom>
            <a:noFill/>
          </p:spPr>
          <p:txBody>
            <a:bodyPr wrap="square" rtlCol="0">
              <a:spAutoFit/>
            </a:bodyPr>
            <a:lstStyle/>
            <a:p>
              <a:r>
                <a:rPr lang="es-ES" sz="1600" b="1" dirty="0"/>
                <a:t>Comparación con baloxavir</a:t>
              </a:r>
            </a:p>
            <a:p>
              <a:r>
                <a:rPr lang="es-ES" sz="1600" b="1" dirty="0"/>
                <a:t>NO ABIERTO ACTUALMENTE EN LA UE</a:t>
              </a:r>
              <a:endParaRPr lang="es-ES"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s-ES"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Tratamiento habitual sin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es-ES" sz="1600" b="1" i="1" dirty="0"/>
                <a:t>o</a:t>
              </a:r>
              <a:endParaRPr lang="es-ES"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es-ES" sz="1600" b="1" dirty="0"/>
                <a:t>Comparación con oseltamivir</a:t>
              </a:r>
              <a:endParaRPr lang="es-ES"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es-ES" b="1" dirty="0"/>
              <a:t>Pacientes con GRIPE confirmada</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Sotrovimab</a:t>
                </a:r>
                <a:endParaRPr lang="es-ES"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Tratamiento habitual sin sotrovimab</a:t>
                </a: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J</a:t>
                </a:r>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es-ES" sz="1600" b="1" i="1" dirty="0"/>
                  <a:t>o</a:t>
                </a:r>
                <a:endParaRPr lang="es-ES"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es-ES" sz="1600" b="1" dirty="0"/>
                  <a:t>Comparación con sotrovimab</a:t>
                </a:r>
                <a:endParaRPr lang="es-ES"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546993" cy="461665"/>
          </a:xfrm>
          <a:prstGeom prst="rect">
            <a:avLst/>
          </a:prstGeom>
          <a:noFill/>
        </p:spPr>
        <p:txBody>
          <a:bodyPr wrap="square" rtlCol="0">
            <a:spAutoFit/>
          </a:bodyPr>
          <a:lstStyle/>
          <a:p>
            <a:pPr algn="ctr"/>
            <a:r>
              <a:rPr lang="es-ES" sz="1200" b="1" dirty="0"/>
              <a:t>Pacientes con NAC (sin sospecha de SARS-CoV-2/gripe/neumonía por Pneumocystis/tuberculosis)</a:t>
            </a:r>
          </a:p>
        </p:txBody>
      </p:sp>
      <p:grpSp>
        <p:nvGrpSpPr>
          <p:cNvPr id="7" name="Group 6"/>
          <p:cNvGrpSpPr/>
          <p:nvPr/>
        </p:nvGrpSpPr>
        <p:grpSpPr>
          <a:xfrm>
            <a:off x="7960889" y="1408751"/>
            <a:ext cx="3551839" cy="1441232"/>
            <a:chOff x="7960889" y="1408751"/>
            <a:chExt cx="3551839" cy="1441232"/>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08751"/>
              <a:ext cx="3551839" cy="1441232"/>
              <a:chOff x="8003238" y="1549778"/>
              <a:chExt cx="3551839" cy="1441232"/>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Dexametasona</a:t>
                </a:r>
                <a:endParaRPr lang="es-ES"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Tratamiento habitual sin corticosteroides</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es-ES" sz="1600" b="1" i="1" dirty="0"/>
                  <a:t>o</a:t>
                </a:r>
                <a:endParaRPr lang="es-ES"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8305" y="1549778"/>
                <a:ext cx="2976772" cy="523220"/>
              </a:xfrm>
              <a:prstGeom prst="rect">
                <a:avLst/>
              </a:prstGeom>
              <a:noFill/>
            </p:spPr>
            <p:txBody>
              <a:bodyPr wrap="square" rtlCol="0">
                <a:spAutoFit/>
              </a:bodyPr>
              <a:lstStyle/>
              <a:p>
                <a:r>
                  <a:rPr lang="es-ES" sz="1400" b="1" dirty="0"/>
                  <a:t>Comparación de corticosteroides para la neumonía adquirida en la comunidad (NAC)</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811756" y="3649546"/>
            <a:ext cx="3492998" cy="738664"/>
          </a:xfrm>
          <a:prstGeom prst="rect">
            <a:avLst/>
          </a:prstGeom>
          <a:noFill/>
        </p:spPr>
        <p:txBody>
          <a:bodyPr wrap="square" rtlCol="0">
            <a:spAutoFit/>
          </a:bodyPr>
          <a:lstStyle/>
          <a:p>
            <a:r>
              <a:rPr lang="es-ES" sz="1400" b="1" dirty="0"/>
              <a:t>Datos iniciales recopilados, idoneidad determinada, aleatorización 1:1 en cada comparación adecuada.</a:t>
            </a:r>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804953" y="3630422"/>
            <a:ext cx="4524389" cy="907941"/>
          </a:xfrm>
          <a:prstGeom prst="rect">
            <a:avLst/>
          </a:prstGeom>
          <a:noFill/>
        </p:spPr>
        <p:txBody>
          <a:bodyPr wrap="square" rtlCol="0">
            <a:spAutoFit/>
          </a:bodyPr>
          <a:lstStyle/>
          <a:p>
            <a:r>
              <a:rPr lang="es-ES" sz="1400" b="1" dirty="0"/>
              <a:t>Resultados a los 28 días y 6 meses</a:t>
            </a:r>
          </a:p>
          <a:p>
            <a:pPr marL="285750" indent="-285750">
              <a:buFont typeface="Arial" panose="020B0604020202020204" pitchFamily="34" charset="0"/>
              <a:buChar char="•"/>
            </a:pPr>
            <a:r>
              <a:rPr lang="es-ES" sz="1300" b="1" dirty="0"/>
              <a:t>Mortalidad</a:t>
            </a:r>
          </a:p>
          <a:p>
            <a:pPr marL="285750" indent="-285750">
              <a:buFont typeface="Arial" panose="020B0604020202020204" pitchFamily="34" charset="0"/>
              <a:buChar char="•"/>
            </a:pPr>
            <a:r>
              <a:rPr lang="es-ES" sz="1300" b="1" dirty="0"/>
              <a:t>Tiempo hasta el alta con vida</a:t>
            </a:r>
          </a:p>
          <a:p>
            <a:pPr marL="285750" indent="-285750">
              <a:buFont typeface="Arial" panose="020B0604020202020204" pitchFamily="34" charset="0"/>
              <a:buChar char="•"/>
            </a:pPr>
            <a:r>
              <a:rPr lang="es-ES" sz="1300" b="1" dirty="0"/>
              <a:t>Progresión a ventilación mecánica o muerte</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Tree>
    <p:extLst>
      <p:ext uri="{BB962C8B-B14F-4D97-AF65-F5344CB8AC3E}">
        <p14:creationId xmlns:p14="http://schemas.microsoft.com/office/powerpoint/2010/main" val="79441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s-ES" sz="2000" b="1" dirty="0"/>
              <a:t>PACIENTES HOSPITALIZADOS CON NEUMONÍA</a:t>
            </a:r>
          </a:p>
        </p:txBody>
      </p:sp>
      <p:sp>
        <p:nvSpPr>
          <p:cNvPr id="11" name="Rounded Rectangle 10"/>
          <p:cNvSpPr/>
          <p:nvPr/>
        </p:nvSpPr>
        <p:spPr>
          <a:xfrm>
            <a:off x="11511239" y="144782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2000" b="1" dirty="0"/>
              <a:t>ANÁLISIS</a:t>
            </a:r>
            <a:endParaRPr lang="es-ES"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600" b="1" dirty="0"/>
              <a:t>R</a:t>
            </a:r>
            <a:endParaRPr lang="es-ES"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es-ES" b="1" dirty="0"/>
              <a:t>Pacientes con SARS-CoV-2 confirmado (NO ABIERTO EN LA UE)</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Dosis altas de dexametasona</a:t>
              </a: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Tratamiento habitual (dosis estándar de corticosteroides)</a:t>
              </a: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es-ES" sz="1600" b="1" i="1" dirty="0"/>
                <a:t>o</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es-ES" sz="1400" b="1" dirty="0"/>
                <a:t>COVID-19 comparación de corticosteroides en dosis altas (pacientes con VNI o VMI)</a:t>
              </a:r>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Dexametasona</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Tratamiento habitual sin corticosteroides</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es-ES" sz="1600" b="1" i="1" dirty="0"/>
                <a:t>o</a:t>
              </a:r>
              <a:endParaRPr lang="es-ES"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es-ES" sz="1400" b="1" dirty="0"/>
                <a:t>Comparación con corticosteroides para la gripe (pacientes con hipoxia)</a:t>
              </a:r>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Tratamiento habitual sin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es-ES" sz="1600" b="1" i="1" dirty="0"/>
                <a:t>o</a:t>
              </a:r>
              <a:endParaRPr lang="es-ES"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84619"/>
              <a:ext cx="2651732" cy="584775"/>
            </a:xfrm>
            <a:prstGeom prst="rect">
              <a:avLst/>
            </a:prstGeom>
            <a:noFill/>
          </p:spPr>
          <p:txBody>
            <a:bodyPr wrap="square" rtlCol="0">
              <a:spAutoFit/>
            </a:bodyPr>
            <a:lstStyle/>
            <a:p>
              <a:r>
                <a:rPr lang="es-ES" sz="1600" b="1" dirty="0"/>
                <a:t>Comparación con baloxavir</a:t>
              </a:r>
            </a:p>
            <a:p>
              <a:r>
                <a:rPr lang="es-ES" sz="1600" b="1" dirty="0"/>
                <a:t>NO ABIERTO ACTUALMENTE EN LA UE</a:t>
              </a:r>
              <a:endParaRPr lang="es-ES"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s-ES"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Tratamiento habitual sin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es-ES" sz="1600" b="1" i="1" dirty="0"/>
                <a:t>o</a:t>
              </a:r>
              <a:endParaRPr lang="es-ES"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es-ES" sz="1600" b="1" dirty="0"/>
                <a:t>Comparación con oseltamivir</a:t>
              </a:r>
              <a:endParaRPr lang="es-ES"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es-ES" b="1" dirty="0"/>
              <a:t>Pacientes con GRIPE confirmada</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Sotrovimab</a:t>
                </a:r>
                <a:endParaRPr lang="es-ES"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Tratamiento habitual sin sotrovimab</a:t>
                </a: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J</a:t>
                </a:r>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es-ES" sz="1600" b="1" i="1" dirty="0"/>
                  <a:t>o</a:t>
                </a:r>
                <a:endParaRPr lang="es-ES"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es-ES" sz="1600" b="1" dirty="0"/>
                  <a:t>Comparación con sotrovimab</a:t>
                </a:r>
                <a:endParaRPr lang="es-ES"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algn="ctr"/>
            <a:r>
              <a:rPr lang="es-ES" sz="1600" b="1" dirty="0"/>
              <a:t>Pacientes con NAC (sin sospecha de SARS-CoV-2/gripe/neumonía por Pneumocystis/tuberculosis)</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Dexametasona</a:t>
                </a:r>
                <a:endParaRPr lang="es-ES"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200" b="1" dirty="0">
                    <a:solidFill>
                      <a:schemeClr val="bg1"/>
                    </a:solidFill>
                  </a:rPr>
                  <a:t>Tratamiento habitual sin corticosteroides</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es-ES" sz="1600" b="1" i="1" dirty="0"/>
                  <a:t>o</a:t>
                </a:r>
                <a:endParaRPr lang="es-ES"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es-ES" sz="1400" b="1" dirty="0"/>
                  <a:t>Comparación de corticosteroides para la neumonía adquirida en la comunidad (NAC)</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857302" y="3655707"/>
            <a:ext cx="3415501" cy="738664"/>
          </a:xfrm>
          <a:prstGeom prst="rect">
            <a:avLst/>
          </a:prstGeom>
          <a:noFill/>
        </p:spPr>
        <p:txBody>
          <a:bodyPr wrap="square" rtlCol="0">
            <a:spAutoFit/>
          </a:bodyPr>
          <a:lstStyle/>
          <a:p>
            <a:r>
              <a:rPr lang="es-ES" sz="1400" b="1" dirty="0"/>
              <a:t>Datos iniciales recopilados, idoneidad determinada, aleatorización 1:1 en cada comparación adecuada.</a:t>
            </a:r>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844142" y="3630422"/>
            <a:ext cx="4524389" cy="907941"/>
          </a:xfrm>
          <a:prstGeom prst="rect">
            <a:avLst/>
          </a:prstGeom>
          <a:noFill/>
        </p:spPr>
        <p:txBody>
          <a:bodyPr wrap="square" rtlCol="0">
            <a:spAutoFit/>
          </a:bodyPr>
          <a:lstStyle/>
          <a:p>
            <a:r>
              <a:rPr lang="es-ES" sz="1400" b="1" dirty="0"/>
              <a:t>Resultados a los 28 días y 6 meses</a:t>
            </a:r>
          </a:p>
          <a:p>
            <a:pPr marL="285750" indent="-285750">
              <a:buFont typeface="Arial" panose="020B0604020202020204" pitchFamily="34" charset="0"/>
              <a:buChar char="•"/>
            </a:pPr>
            <a:r>
              <a:rPr lang="es-ES" sz="1300" b="1" dirty="0"/>
              <a:t>Mortalidad</a:t>
            </a:r>
          </a:p>
          <a:p>
            <a:pPr marL="285750" indent="-285750">
              <a:buFont typeface="Arial" panose="020B0604020202020204" pitchFamily="34" charset="0"/>
              <a:buChar char="•"/>
            </a:pPr>
            <a:r>
              <a:rPr lang="es-ES" sz="1300" b="1" dirty="0"/>
              <a:t>Tiempo hasta el alta con vida</a:t>
            </a:r>
          </a:p>
          <a:p>
            <a:pPr marL="285750" indent="-285750">
              <a:buFont typeface="Arial" panose="020B0604020202020204" pitchFamily="34" charset="0"/>
              <a:buChar char="•"/>
            </a:pPr>
            <a:r>
              <a:rPr lang="es-ES" sz="1300" b="1" dirty="0"/>
              <a:t>Progresión a ventilación mecánica o muerte</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79" name="Rounded Rectangle 78">
            <a:extLst>
              <a:ext uri="{FF2B5EF4-FFF2-40B4-BE49-F238E27FC236}">
                <a16:creationId xmlns:a16="http://schemas.microsoft.com/office/drawing/2014/main" id="{38B586F1-F3FA-8C47-9702-A236829F5589}"/>
              </a:ext>
            </a:extLst>
          </p:cNvPr>
          <p:cNvSpPr/>
          <p:nvPr/>
        </p:nvSpPr>
        <p:spPr>
          <a:xfrm>
            <a:off x="812541" y="5071696"/>
            <a:ext cx="3532204" cy="1574724"/>
          </a:xfrm>
          <a:prstGeom prst="roundRect">
            <a:avLst/>
          </a:prstGeom>
          <a:solidFill>
            <a:schemeClr val="bg1">
              <a:alpha val="90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1" name="Title 1"/>
          <p:cNvSpPr txBox="1">
            <a:spLocks/>
          </p:cNvSpPr>
          <p:nvPr/>
        </p:nvSpPr>
        <p:spPr>
          <a:xfrm>
            <a:off x="611391" y="59174"/>
            <a:ext cx="80962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s-ES" sz="3200" dirty="0"/>
              <a:t>Diseño de RECOVERY: </a:t>
            </a:r>
          </a:p>
          <a:p>
            <a:r>
              <a:rPr lang="es-ES" sz="3200" dirty="0"/>
              <a:t>Comparaciones de la gripe en la UE</a:t>
            </a:r>
          </a:p>
        </p:txBody>
      </p:sp>
    </p:spTree>
    <p:extLst>
      <p:ext uri="{BB962C8B-B14F-4D97-AF65-F5344CB8AC3E}">
        <p14:creationId xmlns:p14="http://schemas.microsoft.com/office/powerpoint/2010/main" val="308160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es-ES"/>
              <a:t>Oseltamivir (TAMIFLU)</a:t>
            </a:r>
          </a:p>
        </p:txBody>
      </p:sp>
    </p:spTree>
    <p:extLst>
      <p:ext uri="{BB962C8B-B14F-4D97-AF65-F5344CB8AC3E}">
        <p14:creationId xmlns:p14="http://schemas.microsoft.com/office/powerpoint/2010/main" val="208162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F83042A-DC61-C148-8A7C-6FFD2501A342}"/>
              </a:ext>
            </a:extLst>
          </p:cNvPr>
          <p:cNvGrpSpPr>
            <a:grpSpLocks noChangeAspect="1"/>
          </p:cNvGrpSpPr>
          <p:nvPr/>
        </p:nvGrpSpPr>
        <p:grpSpPr>
          <a:xfrm>
            <a:off x="680860" y="3428592"/>
            <a:ext cx="8724397" cy="3429408"/>
            <a:chOff x="914400" y="2310504"/>
            <a:chExt cx="8735786" cy="3433885"/>
          </a:xfrm>
        </p:grpSpPr>
        <p:grpSp>
          <p:nvGrpSpPr>
            <p:cNvPr id="15" name="Group 14">
              <a:extLst>
                <a:ext uri="{FF2B5EF4-FFF2-40B4-BE49-F238E27FC236}">
                  <a16:creationId xmlns:a16="http://schemas.microsoft.com/office/drawing/2014/main" id="{8984A543-4860-364F-96C2-3052EC5CED3E}"/>
                </a:ext>
              </a:extLst>
            </p:cNvPr>
            <p:cNvGrpSpPr/>
            <p:nvPr/>
          </p:nvGrpSpPr>
          <p:grpSpPr>
            <a:xfrm>
              <a:off x="914400" y="2317012"/>
              <a:ext cx="8735786" cy="3427377"/>
              <a:chOff x="914400" y="3525339"/>
              <a:chExt cx="8404167" cy="3186786"/>
            </a:xfrm>
          </p:grpSpPr>
          <p:pic>
            <p:nvPicPr>
              <p:cNvPr id="21" name="Picture 20" descr="Chart, line chart&#10;&#10;Description automatically generated">
                <a:extLst>
                  <a:ext uri="{FF2B5EF4-FFF2-40B4-BE49-F238E27FC236}">
                    <a16:creationId xmlns:a16="http://schemas.microsoft.com/office/drawing/2014/main" id="{BB34C04F-2DDD-F34F-9058-C18F25EEFF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546"/>
              <a:stretch/>
            </p:blipFill>
            <p:spPr>
              <a:xfrm>
                <a:off x="914400" y="3525339"/>
                <a:ext cx="8404167" cy="2908205"/>
              </a:xfrm>
              <a:prstGeom prst="rect">
                <a:avLst/>
              </a:prstGeom>
            </p:spPr>
          </p:pic>
          <p:sp>
            <p:nvSpPr>
              <p:cNvPr id="22" name="TextBox 21">
                <a:extLst>
                  <a:ext uri="{FF2B5EF4-FFF2-40B4-BE49-F238E27FC236}">
                    <a16:creationId xmlns:a16="http://schemas.microsoft.com/office/drawing/2014/main" id="{4F1DF930-EB2B-F24E-821B-DF721B6E2D4B}"/>
                  </a:ext>
                </a:extLst>
              </p:cNvPr>
              <p:cNvSpPr txBox="1"/>
              <p:nvPr/>
            </p:nvSpPr>
            <p:spPr>
              <a:xfrm>
                <a:off x="4364068" y="6425953"/>
                <a:ext cx="2455167" cy="286172"/>
              </a:xfrm>
              <a:prstGeom prst="rect">
                <a:avLst/>
              </a:prstGeom>
              <a:noFill/>
            </p:spPr>
            <p:txBody>
              <a:bodyPr wrap="none" rtlCol="0">
                <a:spAutoFit/>
              </a:bodyPr>
              <a:lstStyle/>
              <a:p>
                <a:r>
                  <a:rPr lang="es-ES" sz="1400" dirty="0"/>
                  <a:t>Tiempo transcurrido desde el inicio del tratamiento (h)</a:t>
                </a:r>
              </a:p>
            </p:txBody>
          </p:sp>
        </p:grpSp>
        <p:cxnSp>
          <p:nvCxnSpPr>
            <p:cNvPr id="16" name="Straight Connector 15">
              <a:extLst>
                <a:ext uri="{FF2B5EF4-FFF2-40B4-BE49-F238E27FC236}">
                  <a16:creationId xmlns:a16="http://schemas.microsoft.com/office/drawing/2014/main" id="{CDEB48F0-9A7C-A349-999C-615625AB5A53}"/>
                </a:ext>
              </a:extLst>
            </p:cNvPr>
            <p:cNvCxnSpPr>
              <a:cxnSpLocks/>
            </p:cNvCxnSpPr>
            <p:nvPr/>
          </p:nvCxnSpPr>
          <p:spPr>
            <a:xfrm>
              <a:off x="2073729" y="3795840"/>
              <a:ext cx="2114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EDA172-4D06-344A-9222-EB243B8CA2C1}"/>
                </a:ext>
              </a:extLst>
            </p:cNvPr>
            <p:cNvCxnSpPr>
              <a:cxnSpLocks/>
            </p:cNvCxnSpPr>
            <p:nvPr/>
          </p:nvCxnSpPr>
          <p:spPr>
            <a:xfrm>
              <a:off x="4188279" y="3804560"/>
              <a:ext cx="0"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02117A-835A-D541-8A9A-C75BB6FFE5AE}"/>
                </a:ext>
              </a:extLst>
            </p:cNvPr>
            <p:cNvCxnSpPr>
              <a:cxnSpLocks/>
            </p:cNvCxnSpPr>
            <p:nvPr/>
          </p:nvCxnSpPr>
          <p:spPr>
            <a:xfrm flipV="1">
              <a:off x="3763736" y="3804560"/>
              <a:ext cx="1"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2A0EBA-F61A-3E44-9F8E-2729C655044D}"/>
                </a:ext>
              </a:extLst>
            </p:cNvPr>
            <p:cNvSpPr txBox="1"/>
            <p:nvPr/>
          </p:nvSpPr>
          <p:spPr>
            <a:xfrm>
              <a:off x="2402351" y="4602113"/>
              <a:ext cx="830703" cy="553998"/>
            </a:xfrm>
            <a:prstGeom prst="rect">
              <a:avLst/>
            </a:prstGeom>
            <a:solidFill>
              <a:schemeClr val="bg1"/>
            </a:solidFill>
          </p:spPr>
          <p:txBody>
            <a:bodyPr wrap="square" lIns="0" tIns="0" rIns="0" bIns="0" rtlCol="0">
              <a:spAutoFit/>
            </a:bodyPr>
            <a:lstStyle/>
            <a:p>
              <a:r>
                <a:rPr lang="es-ES" sz="1200" dirty="0"/>
                <a:t>Baloxavir</a:t>
              </a:r>
            </a:p>
            <a:p>
              <a:r>
                <a:rPr lang="es-ES" sz="1200" dirty="0"/>
                <a:t>Placebo</a:t>
              </a:r>
            </a:p>
            <a:p>
              <a:r>
                <a:rPr lang="es-ES" sz="1200" dirty="0"/>
                <a:t>Oseltamivir</a:t>
              </a:r>
            </a:p>
          </p:txBody>
        </p:sp>
        <p:sp>
          <p:nvSpPr>
            <p:cNvPr id="20" name="TextBox 19">
              <a:extLst>
                <a:ext uri="{FF2B5EF4-FFF2-40B4-BE49-F238E27FC236}">
                  <a16:creationId xmlns:a16="http://schemas.microsoft.com/office/drawing/2014/main" id="{2D99A6F5-6E53-584D-8BA3-82491537BC64}"/>
                </a:ext>
              </a:extLst>
            </p:cNvPr>
            <p:cNvSpPr txBox="1"/>
            <p:nvPr/>
          </p:nvSpPr>
          <p:spPr>
            <a:xfrm rot="16200000">
              <a:off x="282592" y="3573378"/>
              <a:ext cx="2741191" cy="215444"/>
            </a:xfrm>
            <a:prstGeom prst="rect">
              <a:avLst/>
            </a:prstGeom>
            <a:solidFill>
              <a:schemeClr val="bg1"/>
            </a:solidFill>
          </p:spPr>
          <p:txBody>
            <a:bodyPr wrap="square" lIns="0" tIns="0" rIns="0" bIns="0" rtlCol="0">
              <a:spAutoFit/>
            </a:bodyPr>
            <a:lstStyle/>
            <a:p>
              <a:r>
                <a:rPr lang="es-ES" sz="1400" dirty="0"/>
                <a:t>% sin mejoría de los síntomas</a:t>
              </a:r>
            </a:p>
          </p:txBody>
        </p:sp>
      </p:grpSp>
      <p:sp>
        <p:nvSpPr>
          <p:cNvPr id="3" name="Content Placeholder 2"/>
          <p:cNvSpPr>
            <a:spLocks noGrp="1"/>
          </p:cNvSpPr>
          <p:nvPr>
            <p:ph idx="1"/>
          </p:nvPr>
        </p:nvSpPr>
        <p:spPr>
          <a:xfrm>
            <a:off x="156331" y="1412393"/>
            <a:ext cx="11767939" cy="4580078"/>
          </a:xfrm>
        </p:spPr>
        <p:txBody>
          <a:bodyPr>
            <a:normAutofit/>
          </a:bodyPr>
          <a:lstStyle/>
          <a:p>
            <a:r>
              <a:rPr lang="es-ES" sz="2400" dirty="0"/>
              <a:t>El oseltamivir es un inhibidor de la neuraminidasa (NAI)</a:t>
            </a:r>
          </a:p>
          <a:p>
            <a:r>
              <a:rPr lang="es-ES" sz="2400" dirty="0"/>
              <a:t>La neuraminidasa permite que el virus brote de las células infectadas, por lo que los NAI interfieren en el ciclo de replicación viral</a:t>
            </a:r>
          </a:p>
          <a:p>
            <a:r>
              <a:rPr lang="es-ES" sz="2400" dirty="0"/>
              <a:t>El oseltamivir reduce la duración de los síntomas de la gripe en unas 16 horas si se empieza a tomar en las 48 horas siguientes al inicio de los síntomas</a:t>
            </a:r>
          </a:p>
        </p:txBody>
      </p:sp>
      <p:sp>
        <p:nvSpPr>
          <p:cNvPr id="24" name="TextBox 23"/>
          <p:cNvSpPr txBox="1"/>
          <p:nvPr/>
        </p:nvSpPr>
        <p:spPr>
          <a:xfrm>
            <a:off x="9600181" y="6371458"/>
            <a:ext cx="2591819" cy="461665"/>
          </a:xfrm>
          <a:prstGeom prst="rect">
            <a:avLst/>
          </a:prstGeom>
          <a:noFill/>
        </p:spPr>
        <p:txBody>
          <a:bodyPr wrap="square" rtlCol="0">
            <a:spAutoFit/>
          </a:bodyPr>
          <a:lstStyle/>
          <a:p>
            <a:r>
              <a:rPr lang="es-ES" sz="1200" dirty="0"/>
              <a:t>Ison MG et al. Lancet Infect Dis. 2020 Oct;20(10):1204-1214. PMID32526195</a:t>
            </a:r>
          </a:p>
        </p:txBody>
      </p:sp>
      <p:sp>
        <p:nvSpPr>
          <p:cNvPr id="23" name="Title 1"/>
          <p:cNvSpPr>
            <a:spLocks noGrp="1"/>
          </p:cNvSpPr>
          <p:nvPr>
            <p:ph type="title"/>
          </p:nvPr>
        </p:nvSpPr>
        <p:spPr>
          <a:xfrm>
            <a:off x="446328" y="29794"/>
            <a:ext cx="10515600" cy="1325563"/>
          </a:xfrm>
        </p:spPr>
        <p:txBody>
          <a:bodyPr>
            <a:normAutofit/>
          </a:bodyPr>
          <a:lstStyle/>
          <a:p>
            <a:r>
              <a:rPr lang="es-ES" sz="3200" dirty="0"/>
              <a:t>Oseltamivir (Tamiflu)</a:t>
            </a:r>
            <a:br/>
            <a:r>
              <a:rPr lang="es-ES" sz="3200" dirty="0"/>
              <a:t>Antecedentes</a:t>
            </a:r>
          </a:p>
        </p:txBody>
      </p:sp>
    </p:spTree>
    <p:extLst>
      <p:ext uri="{BB962C8B-B14F-4D97-AF65-F5344CB8AC3E}">
        <p14:creationId xmlns:p14="http://schemas.microsoft.com/office/powerpoint/2010/main" val="380186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1516725"/>
            <a:ext cx="11767939" cy="4580078"/>
          </a:xfrm>
        </p:spPr>
        <p:txBody>
          <a:bodyPr>
            <a:normAutofit fontScale="92500" lnSpcReduction="20000"/>
          </a:bodyPr>
          <a:lstStyle/>
          <a:p>
            <a:r>
              <a:rPr lang="es-ES"/>
              <a:t>Algunos estudios </a:t>
            </a:r>
            <a:r>
              <a:rPr lang="es-ES" i="1"/>
              <a:t>observacionales</a:t>
            </a:r>
            <a:r>
              <a:rPr lang="es-ES"/>
              <a:t> han sugerido un beneficio del oseltamivir en pacientes hospitalizados, pero otros no, y se carece de pruebas procedentes de ensayos aleatorizados.</a:t>
            </a:r>
            <a:r>
              <a:rPr lang="es-ES" baseline="30000"/>
              <a:t>1,2</a:t>
            </a:r>
          </a:p>
          <a:p>
            <a:endParaRPr lang="es-ES" baseline="30000" dirty="0"/>
          </a:p>
          <a:p>
            <a:r>
              <a:rPr lang="es-ES"/>
              <a:t>Dichos datos observacionales son propensos a sesgos que no pueden evitarse de forma fiable</a:t>
            </a:r>
          </a:p>
          <a:p>
            <a:endParaRPr lang="es-ES" baseline="30000" dirty="0"/>
          </a:p>
          <a:p>
            <a:r>
              <a:rPr lang="es-ES"/>
              <a:t>Durante la pandemia, los datos observacionales para varios tratamientos de la COVID-19 (por ejemplo, azitromicina, plasma de convalecencia) fueron engañosos, y desmentidos por grandes ensayos aleatorios posteriores</a:t>
            </a:r>
          </a:p>
          <a:p>
            <a:endParaRPr lang="es-ES" dirty="0"/>
          </a:p>
          <a:p>
            <a:r>
              <a:rPr lang="es-ES"/>
              <a:t>Sin pruebas aleatorias, la eficacia y seguridad del oseltamivir en pacientes hospitalizados es incierta</a:t>
            </a:r>
          </a:p>
        </p:txBody>
      </p:sp>
      <p:sp>
        <p:nvSpPr>
          <p:cNvPr id="4" name="TextBox 3"/>
          <p:cNvSpPr txBox="1"/>
          <p:nvPr/>
        </p:nvSpPr>
        <p:spPr>
          <a:xfrm>
            <a:off x="5241215" y="6273225"/>
            <a:ext cx="7057830" cy="584775"/>
          </a:xfrm>
          <a:prstGeom prst="rect">
            <a:avLst/>
          </a:prstGeom>
          <a:noFill/>
        </p:spPr>
        <p:txBody>
          <a:bodyPr wrap="none" rtlCol="0">
            <a:spAutoFit/>
          </a:bodyPr>
          <a:lstStyle/>
          <a:p>
            <a:r>
              <a:rPr lang="es-ES" sz="1600" dirty="0"/>
              <a:t>1 Muthuri SG, et al. Lancet Respir Med. 2014 May;2(5):395-404. </a:t>
            </a:r>
            <a:r>
              <a:rPr lang="es-ES" sz="1600" u="sng" dirty="0">
                <a:hlinkClick r:id="rId2"/>
              </a:rPr>
              <a:t>PMC6637757</a:t>
            </a:r>
            <a:endParaRPr lang="es-ES" sz="1600" dirty="0"/>
          </a:p>
          <a:p>
            <a:r>
              <a:rPr lang="es-ES" sz="1600" dirty="0"/>
              <a:t>2 Heneghan CJ, et al. Health Technol Assess. 2016 May;20(42):1-242. </a:t>
            </a:r>
            <a:r>
              <a:rPr lang="es-ES" sz="1600" u="sng" dirty="0">
                <a:hlinkClick r:id="rId3"/>
              </a:rPr>
              <a:t>PMC4904189</a:t>
            </a:r>
            <a:endParaRPr lang="es-ES" sz="1600" dirty="0"/>
          </a:p>
        </p:txBody>
      </p:sp>
      <p:sp>
        <p:nvSpPr>
          <p:cNvPr id="7"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s-ES" sz="3200" dirty="0"/>
              <a:t>Oseltamivir (Tamiflu)</a:t>
            </a:r>
            <a:br/>
            <a:r>
              <a:rPr lang="es-ES" sz="3200" dirty="0"/>
              <a:t>Antecedentes</a:t>
            </a:r>
          </a:p>
        </p:txBody>
      </p:sp>
    </p:spTree>
    <p:extLst>
      <p:ext uri="{BB962C8B-B14F-4D97-AF65-F5344CB8AC3E}">
        <p14:creationId xmlns:p14="http://schemas.microsoft.com/office/powerpoint/2010/main" val="299917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387" y="1459126"/>
            <a:ext cx="6379814" cy="3957558"/>
          </a:xfrm>
        </p:spPr>
        <p:txBody>
          <a:bodyPr>
            <a:normAutofit/>
          </a:bodyPr>
          <a:lstStyle/>
          <a:p>
            <a:r>
              <a:rPr lang="es-ES" sz="2400" dirty="0"/>
              <a:t>Muchas directrices de tratamiento recomiendan NAI para pacientes hospitalizados con gripe</a:t>
            </a:r>
          </a:p>
          <a:p>
            <a:r>
              <a:rPr lang="es-ES" sz="2400" dirty="0"/>
              <a:t>En 2023, el director médico de Inglaterra escribió a todos los hospitales del Reino Unido dando su apoyo a los ensayos que incluyen un brazo sin antivirales</a:t>
            </a:r>
          </a:p>
          <a:p>
            <a:endParaRPr lang="es-ES" sz="2400" dirty="0"/>
          </a:p>
          <a:p>
            <a:endParaRPr lang="es-ES" sz="2400" dirty="0"/>
          </a:p>
          <a:p>
            <a:endParaRPr lang="es-ES" sz="2400" dirty="0"/>
          </a:p>
          <a:p>
            <a:endParaRPr lang="es-ES" sz="2400" dirty="0"/>
          </a:p>
          <a:p>
            <a:endParaRPr lang="es-ES" sz="2400" dirty="0"/>
          </a:p>
          <a:p>
            <a:endParaRPr lang="es-ES" sz="2400" dirty="0"/>
          </a:p>
          <a:p>
            <a:endParaRPr lang="es-ES" sz="2400" dirty="0"/>
          </a:p>
          <a:p>
            <a:endParaRPr lang="es-ES" sz="2400" dirty="0"/>
          </a:p>
        </p:txBody>
      </p:sp>
      <p:pic>
        <p:nvPicPr>
          <p:cNvPr id="5" name="Picture 4"/>
          <p:cNvPicPr>
            <a:picLocks noChangeAspect="1"/>
          </p:cNvPicPr>
          <p:nvPr/>
        </p:nvPicPr>
        <p:blipFill>
          <a:blip r:embed="rId2"/>
          <a:stretch>
            <a:fillRect/>
          </a:stretch>
        </p:blipFill>
        <p:spPr>
          <a:xfrm>
            <a:off x="8881162" y="2415209"/>
            <a:ext cx="3222490" cy="437118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884015" y="1449635"/>
            <a:ext cx="3118829" cy="4258727"/>
          </a:xfrm>
          <a:prstGeom prst="rect">
            <a:avLst/>
          </a:prstGeom>
          <a:ln>
            <a:solidFill>
              <a:schemeClr val="tx1"/>
            </a:solidFill>
          </a:ln>
        </p:spPr>
      </p:pic>
      <p:sp>
        <p:nvSpPr>
          <p:cNvPr id="6" name="Rectangle 5"/>
          <p:cNvSpPr/>
          <p:nvPr/>
        </p:nvSpPr>
        <p:spPr>
          <a:xfrm>
            <a:off x="88348" y="3531198"/>
            <a:ext cx="6605036" cy="2308324"/>
          </a:xfrm>
          <a:prstGeom prst="rect">
            <a:avLst/>
          </a:prstGeom>
        </p:spPr>
        <p:txBody>
          <a:bodyPr wrap="square">
            <a:spAutoFit/>
          </a:bodyPr>
          <a:lstStyle/>
          <a:p>
            <a:r>
              <a:rPr lang="es-ES" b="1" i="1" dirty="0"/>
              <a:t>«[...] en concreto, para los hospitales y los clínicos que realizan ensayos nacionales, consideramos que la aleatorización es totalmente de acuerdo con las buenas prácticas clínicas y con nuestras directrices.»</a:t>
            </a:r>
          </a:p>
          <a:p>
            <a:endParaRPr lang="es-ES" b="1" i="1" dirty="0"/>
          </a:p>
          <a:p>
            <a:r>
              <a:rPr lang="es-ES" b="1" i="1" dirty="0"/>
              <a:t>«Hasta la fecha, no se ha demostrado en ensayos controlados aleatorizados que ninguno de estos tratamientos antivirales mejore los resultados clínicos de los pacientes ingresados en el hospital.»</a:t>
            </a:r>
          </a:p>
        </p:txBody>
      </p:sp>
      <p:sp>
        <p:nvSpPr>
          <p:cNvPr id="8" name="TextBox 7"/>
          <p:cNvSpPr txBox="1"/>
          <p:nvPr/>
        </p:nvSpPr>
        <p:spPr>
          <a:xfrm>
            <a:off x="220387" y="5708362"/>
            <a:ext cx="8227874" cy="830997"/>
          </a:xfrm>
          <a:prstGeom prst="rect">
            <a:avLst/>
          </a:prstGeom>
          <a:noFill/>
        </p:spPr>
        <p:txBody>
          <a:bodyPr wrap="square" rtlCol="0">
            <a:spAutoFit/>
          </a:bodyPr>
          <a:lstStyle/>
          <a:p>
            <a:pPr marL="285750" indent="-285750">
              <a:buFont typeface="Arial" panose="020B0604020202020204" pitchFamily="34" charset="0"/>
              <a:buChar char="•"/>
            </a:pPr>
            <a:r>
              <a:rPr lang="es-ES" sz="2400" dirty="0"/>
              <a:t>Pueden ser necesarias conversaciones/comunicaciones a nivel local para explicar este contexto</a:t>
            </a:r>
            <a:endParaRPr lang="es-ES" dirty="0"/>
          </a:p>
        </p:txBody>
      </p:sp>
      <p:sp>
        <p:nvSpPr>
          <p:cNvPr id="10" name="Title 1"/>
          <p:cNvSpPr>
            <a:spLocks noGrp="1"/>
          </p:cNvSpPr>
          <p:nvPr>
            <p:ph type="title"/>
          </p:nvPr>
        </p:nvSpPr>
        <p:spPr>
          <a:xfrm>
            <a:off x="446328" y="29794"/>
            <a:ext cx="10515600" cy="1325563"/>
          </a:xfrm>
        </p:spPr>
        <p:txBody>
          <a:bodyPr>
            <a:normAutofit/>
          </a:bodyPr>
          <a:lstStyle/>
          <a:p>
            <a:r>
              <a:rPr lang="es-ES" sz="3200" dirty="0"/>
              <a:t>Oseltamivir (Tamiflu)</a:t>
            </a:r>
            <a:br/>
            <a:r>
              <a:rPr lang="es-ES" sz="3200" dirty="0"/>
              <a:t>Antecedentes</a:t>
            </a:r>
          </a:p>
        </p:txBody>
      </p:sp>
    </p:spTree>
    <p:extLst>
      <p:ext uri="{BB962C8B-B14F-4D97-AF65-F5344CB8AC3E}">
        <p14:creationId xmlns:p14="http://schemas.microsoft.com/office/powerpoint/2010/main" val="180697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6e23f2f-d118-4b80-9c8f-3a17b410c8e7"/>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CD4004-795F-4320-934A-2E6CDDA95EA4}"/>
</file>

<file path=customXml/itemProps2.xml><?xml version="1.0" encoding="utf-8"?>
<ds:datastoreItem xmlns:ds="http://schemas.openxmlformats.org/officeDocument/2006/customXml" ds:itemID="{8A2729FF-E1F5-43DA-A95B-34B39733FEAD}">
  <ds:schemaRefs>
    <ds:schemaRef ds:uri="http://schemas.microsoft.com/sharepoint/v3/contenttype/forms"/>
  </ds:schemaRefs>
</ds:datastoreItem>
</file>

<file path=customXml/itemProps3.xml><?xml version="1.0" encoding="utf-8"?>
<ds:datastoreItem xmlns:ds="http://schemas.openxmlformats.org/officeDocument/2006/customXml" ds:itemID="{B412AD73-C1FD-49B0-ACF6-15D917CCBFA5}">
  <ds:schemaRefs>
    <ds:schemaRef ds:uri="cf0dfbcc-b360-4cf7-9bf5-370ba522dbe9"/>
    <ds:schemaRef ds:uri="http://purl.org/dc/dcmitype/"/>
    <ds:schemaRef ds:uri="83c9eb58-c16a-4eef-9abf-4aeec758fe0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5722</TotalTime>
  <Words>1788</Words>
  <Application>Microsoft Office PowerPoint</Application>
  <PresentationFormat>Widescreen</PresentationFormat>
  <Paragraphs>208</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Arial</vt:lpstr>
      <vt:lpstr>Office Theme</vt:lpstr>
      <vt:lpstr>Ensayo RECOVERY</vt:lpstr>
      <vt:lpstr>Antecedentes de la gripe </vt:lpstr>
      <vt:lpstr>Criterios de admisión de RECOVERY</vt:lpstr>
      <vt:lpstr>Diseño de RECOVERY: Protocolo básico V27.0 (incluye comparaciones fuera de la UE)</vt:lpstr>
      <vt:lpstr>PowerPoint Presentation</vt:lpstr>
      <vt:lpstr>PowerPoint Presentation</vt:lpstr>
      <vt:lpstr>Oseltamivir (Tamiflu) Antecedentes</vt:lpstr>
      <vt:lpstr>PowerPoint Presentation</vt:lpstr>
      <vt:lpstr>Oseltamivir (Tamiflu) Antecedentes</vt:lpstr>
      <vt:lpstr>Oseltamivir (Tamiflu) Elegibilidad</vt:lpstr>
      <vt:lpstr>Oseltamivir (Tamiflu) Posología y efectos secundarios</vt:lpstr>
      <vt:lpstr>PowerPoint Presentation</vt:lpstr>
      <vt:lpstr>Corticosteroides para la gripe Antecedentes</vt:lpstr>
      <vt:lpstr>PowerPoint Presentation</vt:lpstr>
      <vt:lpstr>PowerPoint Presentation</vt:lpstr>
      <vt:lpstr>Corticosteroides para la gripe Posibles interacciones</vt:lpstr>
      <vt:lpstr>Resumen: tratamientos de la gripe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Barbosa Sousa Gouveia, S.I. (Sofia)</cp:lastModifiedBy>
  <cp:revision>651</cp:revision>
  <cp:lastPrinted>2020-03-18T19:42:16Z</cp:lastPrinted>
  <dcterms:created xsi:type="dcterms:W3CDTF">2020-03-14T13:47:38Z</dcterms:created>
  <dcterms:modified xsi:type="dcterms:W3CDTF">2024-12-17T20:34:42Z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