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85" r:id="rId5"/>
    <p:sldId id="293" r:id="rId6"/>
    <p:sldId id="266" r:id="rId7"/>
    <p:sldId id="282" r:id="rId8"/>
    <p:sldId id="291" r:id="rId9"/>
    <p:sldId id="288" r:id="rId10"/>
    <p:sldId id="294" r:id="rId11"/>
    <p:sldId id="296" r:id="rId12"/>
    <p:sldId id="299" r:id="rId13"/>
    <p:sldId id="286" r:id="rId14"/>
    <p:sldId id="295" r:id="rId15"/>
    <p:sldId id="292" r:id="rId16"/>
  </p:sldIdLst>
  <p:sldSz cx="12192000" cy="6858000"/>
  <p:notesSz cx="6881813" cy="9661525"/>
  <p:embeddedFontLst>
    <p:embeddedFont>
      <p:font typeface="Calibri" panose="020F050202020403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C49332-9061-F125-08E7-B16A29B72CCD}" name="Arya Lekshmi Nair" initials="AN" userId="S::aryalekshmi.nair@ecraid.eu::59b7244b-77b5-4d40-88b8-51fa3b244c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91" autoAdjust="0"/>
    <p:restoredTop sz="95507" autoAdjust="0"/>
  </p:normalViewPr>
  <p:slideViewPr>
    <p:cSldViewPr snapToGrid="0">
      <p:cViewPr varScale="1">
        <p:scale>
          <a:sx n="100" d="100"/>
          <a:sy n="100" d="100"/>
        </p:scale>
        <p:origin x="108"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229BB991-2F75-47A0-92DD-9BCC6B9FD2FA}" type="datetimeFigureOut">
              <a:rPr lang="nl-NL" smtClean="0"/>
              <a:t>15-1-2025</a:t>
            </a:fld>
            <a:endParaRPr lang="es-ES"/>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E52351AD-82CC-4F3D-AF97-B638C7752DCE}" type="slidenum">
              <a:rPr lang="nl-NL" smtClean="0"/>
              <a:t>‹#›</a:t>
            </a:fld>
            <a:endParaRPr lang="es-ES"/>
          </a:p>
        </p:txBody>
      </p:sp>
    </p:spTree>
    <p:extLst>
      <p:ext uri="{BB962C8B-B14F-4D97-AF65-F5344CB8AC3E}">
        <p14:creationId xmlns:p14="http://schemas.microsoft.com/office/powerpoint/2010/main" val="24898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E52351AD-82CC-4F3D-AF97-B638C7752DCE}" type="slidenum">
              <a:rPr lang="nl-NL" smtClean="0"/>
              <a:t>8</a:t>
            </a:fld>
            <a:endParaRPr lang="es-ES"/>
          </a:p>
        </p:txBody>
      </p:sp>
    </p:spTree>
    <p:extLst>
      <p:ext uri="{BB962C8B-B14F-4D97-AF65-F5344CB8AC3E}">
        <p14:creationId xmlns:p14="http://schemas.microsoft.com/office/powerpoint/2010/main" val="4231890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15/01/2025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15/01/2025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15/01/2025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15/01/2025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15/01/2025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15/01/2025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1057"/>
            <a:ext cx="9144000" cy="973826"/>
          </a:xfrm>
        </p:spPr>
        <p:txBody>
          <a:bodyPr>
            <a:normAutofit fontScale="90000"/>
          </a:bodyPr>
          <a:lstStyle/>
          <a:p>
            <a:r>
              <a:t/>
            </a:r>
            <a:br/>
            <a:r>
              <a:rPr lang="es-ES" b="1" dirty="0">
                <a:solidFill>
                  <a:srgbClr val="9E3159"/>
                </a:solidFill>
                <a:latin typeface="+mn-lt"/>
              </a:rPr>
              <a:t>Ensayo RECOVERY</a:t>
            </a:r>
          </a:p>
        </p:txBody>
      </p:sp>
      <p:sp>
        <p:nvSpPr>
          <p:cNvPr id="3" name="Subtitle 2"/>
          <p:cNvSpPr>
            <a:spLocks noGrp="1"/>
          </p:cNvSpPr>
          <p:nvPr>
            <p:ph type="subTitle" idx="1"/>
          </p:nvPr>
        </p:nvSpPr>
        <p:spPr>
          <a:xfrm>
            <a:off x="1524000" y="4342884"/>
            <a:ext cx="9144000" cy="1655762"/>
          </a:xfrm>
        </p:spPr>
        <p:txBody>
          <a:bodyPr>
            <a:normAutofit fontScale="92500"/>
          </a:bodyPr>
          <a:lstStyle/>
          <a:p>
            <a:r>
              <a:rPr lang="es-ES" sz="3200" b="1" dirty="0"/>
              <a:t>Formación sobre el consentimiento informado en la UE</a:t>
            </a:r>
          </a:p>
          <a:p>
            <a:endParaRPr lang="es-ES" b="1" dirty="0"/>
          </a:p>
          <a:p>
            <a:r>
              <a:rPr lang="es-ES" sz="2000" b="1" smtClean="0">
                <a:solidFill>
                  <a:schemeClr val="bg1">
                    <a:lumMod val="50000"/>
                  </a:schemeClr>
                </a:solidFill>
              </a:rPr>
              <a:t>V2.0 </a:t>
            </a:r>
            <a:r>
              <a:rPr lang="es-ES" sz="2000" b="1" dirty="0">
                <a:solidFill>
                  <a:schemeClr val="bg1">
                    <a:lumMod val="50000"/>
                  </a:schemeClr>
                </a:solidFill>
              </a:rPr>
              <a:t>29-11-2024</a:t>
            </a:r>
          </a:p>
          <a:p>
            <a:endParaRPr lang="es-ES" b="1" dirty="0"/>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Consentimiento informado:</a:t>
            </a:r>
            <a:r>
              <a:t/>
            </a:r>
            <a:br/>
            <a:r>
              <a:rPr lang="es-ES"/>
              <a:t>Representante legal (3/3)</a:t>
            </a:r>
          </a:p>
        </p:txBody>
      </p:sp>
      <p:sp>
        <p:nvSpPr>
          <p:cNvPr id="3" name="Content Placeholder 2"/>
          <p:cNvSpPr>
            <a:spLocks noGrp="1"/>
          </p:cNvSpPr>
          <p:nvPr>
            <p:ph idx="1"/>
          </p:nvPr>
        </p:nvSpPr>
        <p:spPr>
          <a:xfrm>
            <a:off x="341194" y="1596884"/>
            <a:ext cx="11354813" cy="4954041"/>
          </a:xfrm>
        </p:spPr>
        <p:txBody>
          <a:bodyPr>
            <a:normAutofit fontScale="92500" lnSpcReduction="10000"/>
          </a:bodyPr>
          <a:lstStyle/>
          <a:p>
            <a:r>
              <a:rPr lang="es-ES" dirty="0"/>
              <a:t>Los representantes legales deben estar disponibles en persona para cumplimentar su sección del formulario de consentimiento, no puede hacerse por teléfono</a:t>
            </a:r>
          </a:p>
          <a:p>
            <a:endParaRPr lang="es-ES" dirty="0"/>
          </a:p>
          <a:p>
            <a:r>
              <a:rPr lang="es-ES" dirty="0"/>
              <a:t>Si el participante recupera la capacidad antes del alta, debe recibir información sobre el ensayo y dar su consentimiento para continuar en él</a:t>
            </a:r>
          </a:p>
          <a:p>
            <a:endParaRPr lang="es-ES" dirty="0"/>
          </a:p>
          <a:p>
            <a:r>
              <a:rPr lang="es-ES" dirty="0"/>
              <a:t>Debe seguirse el proceso habitual de consentimiento informado</a:t>
            </a:r>
          </a:p>
          <a:p>
            <a:pPr lvl="1"/>
            <a:r>
              <a:rPr lang="es-ES" dirty="0"/>
              <a:t>Es importante establecer un sistema para contactar con los participantes que hayan recuperado la capacidad en un plazo razonable (por ejemplo, 1-2 días laborables) </a:t>
            </a:r>
          </a:p>
          <a:p>
            <a:pPr lvl="1"/>
            <a:r>
              <a:rPr lang="es-ES" dirty="0"/>
              <a:t>Durante la pandemia de COVID-19 hubo casos en los que no se produjo el </a:t>
            </a:r>
            <a:r>
              <a:rPr lang="es-ES" dirty="0" err="1"/>
              <a:t>reconsentimiento</a:t>
            </a:r>
            <a:r>
              <a:rPr lang="es-ES" dirty="0"/>
              <a:t>, lo que constituyó un hallazgo crítico en inspecciones </a:t>
            </a:r>
          </a:p>
          <a:p>
            <a:pPr lvl="1"/>
            <a:r>
              <a:rPr lang="es-ES" dirty="0"/>
              <a:t>Tenga en cuenta que si el paciente continúa en el ensayo después de recuperar la capacidad, debe tener dos formularios de consentimiento firmados</a:t>
            </a:r>
          </a:p>
          <a:p>
            <a:endParaRPr lang="es-ES" dirty="0"/>
          </a:p>
          <a:p>
            <a:endParaRPr lang="es-ES" dirty="0"/>
          </a:p>
          <a:p>
            <a:endParaRPr lang="es-ES" dirty="0"/>
          </a:p>
        </p:txBody>
      </p:sp>
      <p:sp>
        <p:nvSpPr>
          <p:cNvPr id="4" name="AutoShape 2" descr="https://ukc-powerpoint.officeapps.live.com/pods/GetClipboardImage.ashx?Id=ead486b6-9f7a-417e-83ab-8c8069ee596e&amp;DC=GUK3&amp;pkey=b44cdebb-e74a-4902-a3be-a0afdc3e6615&amp;wdwaccluster=GUK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478" y="1411827"/>
            <a:ext cx="11924436" cy="5446173"/>
          </a:xfrm>
        </p:spPr>
        <p:txBody>
          <a:bodyPr>
            <a:normAutofit fontScale="85000" lnSpcReduction="20000"/>
          </a:bodyPr>
          <a:lstStyle/>
          <a:p>
            <a:pPr>
              <a:spcBef>
                <a:spcPts val="600"/>
              </a:spcBef>
            </a:pPr>
            <a:r>
              <a:rPr lang="es-ES" sz="2400" dirty="0"/>
              <a:t>Si el paciente o su representante legal piden retirarse, debe aclarar lo que desea:</a:t>
            </a:r>
          </a:p>
          <a:p>
            <a:pPr>
              <a:spcBef>
                <a:spcPts val="600"/>
              </a:spcBef>
            </a:pPr>
            <a:endParaRPr lang="es-ES" sz="800" dirty="0"/>
          </a:p>
          <a:p>
            <a:pPr marL="514350" indent="-514350">
              <a:spcBef>
                <a:spcPts val="600"/>
              </a:spcBef>
              <a:buFont typeface="+mj-lt"/>
              <a:buAutoNum type="arabicParenR"/>
            </a:pPr>
            <a:r>
              <a:rPr lang="es-ES" sz="2400" b="1" dirty="0"/>
              <a:t>Quiere interrumpir el tratamiento del estudio, pero le parece bien continuar con el seguimiento</a:t>
            </a:r>
          </a:p>
          <a:p>
            <a:pPr marL="446088" indent="0">
              <a:spcBef>
                <a:spcPts val="600"/>
              </a:spcBef>
              <a:buNone/>
            </a:pPr>
            <a:r>
              <a:rPr lang="es-ES"/>
              <a:t> </a:t>
            </a:r>
            <a:r>
              <a:rPr lang="es-ES" sz="2000" dirty="0"/>
              <a:t>Acción: Interrumpir el tratamiento del estudio (se hará constar en el formulario de seguimiento). Esto no se considera una retirada.</a:t>
            </a:r>
          </a:p>
          <a:p>
            <a:pPr marL="514350" indent="-514350">
              <a:spcBef>
                <a:spcPts val="600"/>
              </a:spcBef>
              <a:buFont typeface="+mj-lt"/>
              <a:buAutoNum type="arabicParenR" startAt="2"/>
            </a:pPr>
            <a:r>
              <a:rPr lang="es-ES" sz="2400" b="1" dirty="0"/>
              <a:t>No quiere seguir en contacto con el equipo del ensayo, pero está conforme con el seguimiento a partir de los historiales médicos [esto solo se aplica a los centros que se ponen en contacto con los pacientes para el seguimiento]</a:t>
            </a:r>
          </a:p>
          <a:p>
            <a:pPr marL="446088" indent="0">
              <a:spcBef>
                <a:spcPts val="600"/>
              </a:spcBef>
              <a:buNone/>
            </a:pPr>
            <a:r>
              <a:rPr lang="es-ES" sz="2000" dirty="0"/>
              <a:t>Acción: Asegurarse de que el equipo del ensayo no vuelve a ponerse en contacto con el paciente o sus familiares. Completar el seguimiento en la medida de lo posible a partir de los historiales médicos. Esto no se considera una retirada.</a:t>
            </a:r>
          </a:p>
          <a:p>
            <a:pPr marL="514350" indent="-514350">
              <a:spcBef>
                <a:spcPts val="600"/>
              </a:spcBef>
              <a:buFont typeface="+mj-lt"/>
              <a:buAutoNum type="arabicParenR" startAt="3"/>
            </a:pPr>
            <a:r>
              <a:rPr lang="es-ES" sz="2400" b="1" dirty="0"/>
              <a:t>No quiere más contacto ni acceso a los historiales médicos</a:t>
            </a:r>
          </a:p>
          <a:p>
            <a:pPr marL="446088" indent="0">
              <a:spcBef>
                <a:spcPts val="600"/>
              </a:spcBef>
              <a:buNone/>
            </a:pPr>
            <a:r>
              <a:rPr lang="es-ES" sz="2000" dirty="0"/>
              <a:t>Acción: Esto se considera una retirada. Informar a Ecraid o al CRA y documentar en el historial médico. Interrumpir el tratamiento del estudio y asegurarse de que el equipo del ensayo no vuelve a ponerse en contacto con el paciente o sus familiares.</a:t>
            </a:r>
          </a:p>
          <a:p>
            <a:pPr marL="446088" indent="0">
              <a:spcBef>
                <a:spcPts val="600"/>
              </a:spcBef>
              <a:buNone/>
            </a:pPr>
            <a:endParaRPr lang="es-ES" sz="800" dirty="0"/>
          </a:p>
          <a:p>
            <a:pPr>
              <a:spcBef>
                <a:spcPts val="1200"/>
              </a:spcBef>
            </a:pPr>
            <a:r>
              <a:rPr lang="es-ES" sz="2400" dirty="0"/>
              <a:t>Si se contacta con un paciente después de recuperar la capacidad y no da su consentimiento para continuar en el ensayo, se trata de una retirada y debe tratarse como en el punto 3 anterior</a:t>
            </a:r>
          </a:p>
          <a:p>
            <a:pPr>
              <a:spcBef>
                <a:spcPts val="1200"/>
              </a:spcBef>
            </a:pPr>
            <a:r>
              <a:rPr lang="es-ES" sz="2400" dirty="0"/>
              <a:t>Evite retirar a los pacientes del ensayo a menos que esto sea definitivamente lo que desean</a:t>
            </a:r>
          </a:p>
          <a:p>
            <a:pPr>
              <a:spcBef>
                <a:spcPts val="1200"/>
              </a:spcBef>
            </a:pPr>
            <a:r>
              <a:rPr lang="es-ES" sz="2400" dirty="0"/>
              <a:t>Los datos recogidos hasta el momento de la retirada se seguirán utilizando para análisis</a:t>
            </a:r>
          </a:p>
          <a:p>
            <a:pPr>
              <a:spcBef>
                <a:spcPts val="1200"/>
              </a:spcBef>
            </a:pPr>
            <a:r>
              <a:rPr lang="es-ES" sz="2400" dirty="0"/>
              <a:t>Ninguna de las situaciones anteriores constituye una desviación del protocolo</a:t>
            </a:r>
          </a:p>
        </p:txBody>
      </p:sp>
      <p:sp>
        <p:nvSpPr>
          <p:cNvPr id="6" name="Title 1">
            <a:extLst>
              <a:ext uri="{FF2B5EF4-FFF2-40B4-BE49-F238E27FC236}">
                <a16:creationId xmlns:a16="http://schemas.microsoft.com/office/drawing/2014/main" id="{10361DCE-A1ED-BDFD-0079-189BD78726CA}"/>
              </a:ext>
            </a:extLst>
          </p:cNvPr>
          <p:cNvSpPr>
            <a:spLocks noGrp="1"/>
          </p:cNvSpPr>
          <p:nvPr>
            <p:ph type="title"/>
          </p:nvPr>
        </p:nvSpPr>
        <p:spPr>
          <a:xfrm>
            <a:off x="838199" y="-2776"/>
            <a:ext cx="7331439" cy="1343080"/>
          </a:xfrm>
        </p:spPr>
        <p:txBody>
          <a:bodyPr>
            <a:normAutofit/>
          </a:bodyPr>
          <a:lstStyle/>
          <a:p>
            <a:r>
              <a:rPr lang="es-ES" dirty="0"/>
              <a:t>Cambio de consentimiento (incluida la retirada)</a:t>
            </a:r>
          </a:p>
        </p:txBody>
      </p:sp>
    </p:spTree>
    <p:extLst>
      <p:ext uri="{BB962C8B-B14F-4D97-AF65-F5344CB8AC3E}">
        <p14:creationId xmlns:p14="http://schemas.microsoft.com/office/powerpoint/2010/main" val="14166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Consentimiento informado:</a:t>
            </a:r>
            <a:r>
              <a:t/>
            </a:r>
            <a:br/>
            <a:r>
              <a:rPr lang="es-ES"/>
              <a:t>Resumen</a:t>
            </a:r>
          </a:p>
        </p:txBody>
      </p:sp>
      <p:sp>
        <p:nvSpPr>
          <p:cNvPr id="3" name="Content Placeholder 2"/>
          <p:cNvSpPr>
            <a:spLocks noGrp="1"/>
          </p:cNvSpPr>
          <p:nvPr>
            <p:ph idx="1"/>
          </p:nvPr>
        </p:nvSpPr>
        <p:spPr/>
        <p:txBody>
          <a:bodyPr/>
          <a:lstStyle/>
          <a:p>
            <a:r>
              <a:rPr lang="es-ES"/>
              <a:t>El consentimiento puede darse de varias maneras en RECOVERY:</a:t>
            </a:r>
          </a:p>
          <a:p>
            <a:pPr lvl="1"/>
            <a:r>
              <a:rPr lang="es-ES"/>
              <a:t>Por el propio paciente (directamente, o utilizando un testigo si es necesario)</a:t>
            </a:r>
          </a:p>
          <a:p>
            <a:pPr lvl="1"/>
            <a:r>
              <a:rPr lang="es-ES"/>
              <a:t>Por representante legal, si carece de capacidad</a:t>
            </a:r>
          </a:p>
          <a:p>
            <a:pPr lvl="2"/>
            <a:endParaRPr lang="es-ES" dirty="0"/>
          </a:p>
          <a:p>
            <a:r>
              <a:rPr lang="es-ES"/>
              <a:t>Si un paciente recupera la capacidad, se debe contactar con él y pedirle su consentimiento para seguir participando en el ensayo</a:t>
            </a:r>
          </a:p>
          <a:p>
            <a:pPr lvl="1"/>
            <a:endParaRPr lang="es-ES" dirty="0"/>
          </a:p>
          <a:p>
            <a:r>
              <a:rPr lang="es-ES"/>
              <a:t>Gracias por su ayuda con este aspecto fundamental de RECOVERY</a:t>
            </a:r>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Consentimiento informado</a:t>
            </a:r>
          </a:p>
        </p:txBody>
      </p:sp>
      <p:sp>
        <p:nvSpPr>
          <p:cNvPr id="3" name="Content Placeholder 2"/>
          <p:cNvSpPr>
            <a:spLocks noGrp="1"/>
          </p:cNvSpPr>
          <p:nvPr>
            <p:ph idx="1"/>
          </p:nvPr>
        </p:nvSpPr>
        <p:spPr/>
        <p:txBody>
          <a:bodyPr>
            <a:normAutofit fontScale="85000" lnSpcReduction="20000"/>
          </a:bodyPr>
          <a:lstStyle/>
          <a:p>
            <a:pPr>
              <a:spcBef>
                <a:spcPts val="1200"/>
              </a:spcBef>
            </a:pPr>
            <a:r>
              <a:rPr lang="es-ES"/>
              <a:t>El consentimiento informado por escrito es obligatorio para todos los pacientes antes de cualquier procedimiento específico del ensayo (es decir, no hay consentimiento en diferido)</a:t>
            </a:r>
          </a:p>
          <a:p>
            <a:pPr>
              <a:spcBef>
                <a:spcPts val="1200"/>
              </a:spcBef>
            </a:pPr>
            <a:endParaRPr lang="es-ES" dirty="0"/>
          </a:p>
          <a:p>
            <a:pPr>
              <a:spcBef>
                <a:spcPts val="1200"/>
              </a:spcBef>
            </a:pPr>
            <a:r>
              <a:rPr lang="es-ES"/>
              <a:t>Existen tres tipos de consentimiento:</a:t>
            </a:r>
          </a:p>
          <a:p>
            <a:pPr lvl="1">
              <a:spcBef>
                <a:spcPts val="1200"/>
              </a:spcBef>
            </a:pPr>
            <a:r>
              <a:rPr lang="es-ES"/>
              <a:t>Directo del paciente: si el paciente tiene capacidad y puede firmar el formulario por sí mismo</a:t>
            </a:r>
          </a:p>
          <a:p>
            <a:pPr lvl="1">
              <a:spcBef>
                <a:spcPts val="1200"/>
              </a:spcBef>
            </a:pPr>
            <a:r>
              <a:rPr lang="es-ES"/>
              <a:t>Con testigo: si el paciente tiene capacidad pero no puede firmar el formulario, un testigo puede firmar en su nombre</a:t>
            </a:r>
          </a:p>
          <a:p>
            <a:pPr lvl="1">
              <a:spcBef>
                <a:spcPts val="1200"/>
              </a:spcBef>
            </a:pPr>
            <a:r>
              <a:rPr lang="es-ES"/>
              <a:t>Representante legal: si el paciente carece de capacidad, el consentimiento puede obtenerse de un representante legal (tenga en cuenta que si el participante recupera posteriormente la capacidad, también debe dar su consentimiento por escrito para continuar)</a:t>
            </a:r>
          </a:p>
          <a:p>
            <a:pPr lvl="1">
              <a:spcBef>
                <a:spcPts val="1200"/>
              </a:spcBef>
            </a:pPr>
            <a:endParaRPr lang="es-ES" dirty="0"/>
          </a:p>
          <a:p>
            <a:pPr>
              <a:spcBef>
                <a:spcPts val="1200"/>
              </a:spcBef>
            </a:pPr>
            <a:r>
              <a:rPr lang="es-ES"/>
              <a:t>Los criterios para determinar la capacidad deben ser los mismos que para la atención médica habitual en su país</a:t>
            </a:r>
          </a:p>
          <a:p>
            <a:pPr lvl="1"/>
            <a:endParaRPr lang="es-ES" dirty="0"/>
          </a:p>
        </p:txBody>
      </p:sp>
      <p:sp>
        <p:nvSpPr>
          <p:cNvPr id="4" name="Slide Number Placeholder 3"/>
          <p:cNvSpPr>
            <a:spLocks noGrp="1"/>
          </p:cNvSpPr>
          <p:nvPr>
            <p:ph type="sldNum" sz="quarter" idx="12"/>
          </p:nvPr>
        </p:nvSpPr>
        <p:spPr/>
        <p:txBody>
          <a:bodyPr/>
          <a:lstStyle/>
          <a:p>
            <a:fld id="{42C0CA23-4D8D-4670-B5DD-ACC4E2457EF3}" type="slidenum">
              <a:rPr lang="en-GB" smtClean="0"/>
              <a:t>2</a:t>
            </a:fld>
            <a:endParaRPr lang="es-ES"/>
          </a:p>
        </p:txBody>
      </p:sp>
    </p:spTree>
    <p:extLst>
      <p:ext uri="{BB962C8B-B14F-4D97-AF65-F5344CB8AC3E}">
        <p14:creationId xmlns:p14="http://schemas.microsoft.com/office/powerpoint/2010/main" val="27628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Consentimiento informado</a:t>
            </a:r>
          </a:p>
        </p:txBody>
      </p:sp>
      <p:sp>
        <p:nvSpPr>
          <p:cNvPr id="3" name="Content Placeholder 2"/>
          <p:cNvSpPr>
            <a:spLocks noGrp="1"/>
          </p:cNvSpPr>
          <p:nvPr>
            <p:ph idx="1"/>
          </p:nvPr>
        </p:nvSpPr>
        <p:spPr>
          <a:xfrm>
            <a:off x="296739" y="1490662"/>
            <a:ext cx="6323517" cy="5010721"/>
          </a:xfrm>
        </p:spPr>
        <p:txBody>
          <a:bodyPr>
            <a:normAutofit/>
          </a:bodyPr>
          <a:lstStyle/>
          <a:p>
            <a:r>
              <a:rPr lang="es-ES" sz="2400" dirty="0"/>
              <a:t>El paciente (o su representante legal) debe recibir la hoja de información para el participante, y se le debe permitir leerla y hacer preguntas</a:t>
            </a:r>
          </a:p>
          <a:p>
            <a:endParaRPr lang="es-ES" sz="2400" dirty="0"/>
          </a:p>
          <a:p>
            <a:r>
              <a:rPr lang="es-ES" sz="2400" dirty="0"/>
              <a:t>Si prefieren hablar del ensayo en persona en lugar de leer el formulario, no hay problema (pero puede que sea necesario una conversación más larga para cubrir los puntos del formulario)</a:t>
            </a:r>
          </a:p>
          <a:p>
            <a:endParaRPr lang="es-ES" sz="2400" dirty="0"/>
          </a:p>
          <a:p>
            <a:pPr marL="0" indent="0">
              <a:buNone/>
            </a:pPr>
            <a:endParaRPr lang="es-ES" sz="2400" dirty="0"/>
          </a:p>
        </p:txBody>
      </p:sp>
      <p:pic>
        <p:nvPicPr>
          <p:cNvPr id="5" name="Picture 4">
            <a:extLst>
              <a:ext uri="{FF2B5EF4-FFF2-40B4-BE49-F238E27FC236}">
                <a16:creationId xmlns:a16="http://schemas.microsoft.com/office/drawing/2014/main" id="{3CAB726E-2387-1349-0A8F-7F413630B2D9}"/>
              </a:ext>
            </a:extLst>
          </p:cNvPr>
          <p:cNvPicPr>
            <a:picLocks noChangeAspect="1"/>
          </p:cNvPicPr>
          <p:nvPr/>
        </p:nvPicPr>
        <p:blipFill>
          <a:blip r:embed="rId2"/>
          <a:stretch>
            <a:fillRect/>
          </a:stretch>
        </p:blipFill>
        <p:spPr>
          <a:xfrm>
            <a:off x="7005205" y="965745"/>
            <a:ext cx="3938626" cy="5788345"/>
          </a:xfrm>
          <a:prstGeom prst="rect">
            <a:avLst/>
          </a:prstGeom>
          <a:ln>
            <a:solidFill>
              <a:schemeClr val="tx1"/>
            </a:solidFill>
          </a:ln>
        </p:spPr>
      </p:pic>
    </p:spTree>
    <p:extLst>
      <p:ext uri="{BB962C8B-B14F-4D97-AF65-F5344CB8AC3E}">
        <p14:creationId xmlns:p14="http://schemas.microsoft.com/office/powerpoint/2010/main" val="6163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Consentimiento informado</a:t>
            </a:r>
          </a:p>
        </p:txBody>
      </p:sp>
      <p:sp>
        <p:nvSpPr>
          <p:cNvPr id="3" name="Content Placeholder 2"/>
          <p:cNvSpPr>
            <a:spLocks noGrp="1"/>
          </p:cNvSpPr>
          <p:nvPr>
            <p:ph idx="1"/>
          </p:nvPr>
        </p:nvSpPr>
        <p:spPr>
          <a:xfrm>
            <a:off x="504201" y="1596884"/>
            <a:ext cx="11177899" cy="5070615"/>
          </a:xfrm>
        </p:spPr>
        <p:txBody>
          <a:bodyPr>
            <a:normAutofit fontScale="77500" lnSpcReduction="20000"/>
          </a:bodyPr>
          <a:lstStyle/>
          <a:p>
            <a:r>
              <a:rPr lang="es-ES" b="1" dirty="0"/>
              <a:t>Puntos clave de la conversación:</a:t>
            </a:r>
          </a:p>
          <a:p>
            <a:pPr lvl="1">
              <a:spcBef>
                <a:spcPts val="1200"/>
              </a:spcBef>
            </a:pPr>
            <a:r>
              <a:rPr lang="es-ES" dirty="0"/>
              <a:t>Asegúrese de que el paciente ha tenido tiempo de hacer preguntas.</a:t>
            </a:r>
          </a:p>
          <a:p>
            <a:pPr lvl="1">
              <a:spcBef>
                <a:spcPts val="1200"/>
              </a:spcBef>
            </a:pPr>
            <a:r>
              <a:rPr lang="es-ES" dirty="0"/>
              <a:t>La participación es </a:t>
            </a:r>
            <a:r>
              <a:rPr lang="es-ES" u="sng" dirty="0"/>
              <a:t>voluntaria</a:t>
            </a:r>
            <a:r>
              <a:rPr lang="es-ES" dirty="0"/>
              <a:t>, si el paciente decide no participar seguirá recibiendo igualmente la mejor atención disponible.</a:t>
            </a:r>
          </a:p>
          <a:p>
            <a:pPr lvl="1">
              <a:spcBef>
                <a:spcPts val="1200"/>
              </a:spcBef>
            </a:pPr>
            <a:r>
              <a:rPr lang="es-ES" dirty="0"/>
              <a:t>Si decide participar, puede cambiar de opinión y retirarse en cualquier momento.</a:t>
            </a:r>
          </a:p>
          <a:p>
            <a:pPr lvl="1">
              <a:spcBef>
                <a:spcPts val="1200"/>
              </a:spcBef>
            </a:pPr>
            <a:r>
              <a:rPr lang="es-ES" dirty="0"/>
              <a:t>Todos los tratamientos pueden tener efectos secundarios.</a:t>
            </a:r>
          </a:p>
          <a:p>
            <a:pPr lvl="1">
              <a:spcBef>
                <a:spcPts val="1200"/>
              </a:spcBef>
            </a:pPr>
            <a:r>
              <a:rPr lang="es-ES" dirty="0"/>
              <a:t>Algunos de sus datos se compartirán con el equipo del ensayo fuera del hospital (y posiblemente con personas autorizadas que comprueben que el ensayo se realiza correctamente)</a:t>
            </a:r>
          </a:p>
          <a:p>
            <a:pPr lvl="1">
              <a:spcBef>
                <a:spcPts val="1200"/>
              </a:spcBef>
            </a:pPr>
            <a:r>
              <a:rPr lang="es-ES" dirty="0"/>
              <a:t>Estos datos solo estarán vinculados al paciente mediante un código, no serán identificables, y cualquiera que los vea estará sujeto a normas de confidencialidad. </a:t>
            </a:r>
          </a:p>
          <a:p>
            <a:pPr lvl="1">
              <a:spcBef>
                <a:spcPts val="1200"/>
              </a:spcBef>
            </a:pPr>
            <a:r>
              <a:rPr lang="es-ES" dirty="0"/>
              <a:t>El equipo del ensayo recopilará datos sobre el paciente a partir de sus historiales médicos hospitalarios durante 6 meses, y podrá ponerse en contacto con él/ella o con sus familiares (no es necesario mencionar esto si sabe que los historiales locales de su centro serán suficientes para cumplimentar el formulario de seguimiento sin ponerse en contacto con el paciente). </a:t>
            </a:r>
          </a:p>
          <a:p>
            <a:pPr lvl="1">
              <a:spcBef>
                <a:spcPts val="1200"/>
              </a:spcBef>
            </a:pPr>
            <a:r>
              <a:rPr lang="es-ES" dirty="0"/>
              <a:t>Sus datos se mantendrán seguros y se conservarán durante al menos 25 años. Los datos </a:t>
            </a:r>
            <a:r>
              <a:rPr lang="es-ES" dirty="0" err="1"/>
              <a:t>desidentificados</a:t>
            </a:r>
            <a:r>
              <a:rPr lang="es-ES" dirty="0"/>
              <a:t> podrán compartirse con investigadores que estudien la neumonía u otras enfermedades infecciosas.</a:t>
            </a:r>
          </a:p>
          <a:p>
            <a:r>
              <a:rPr lang="es-ES" dirty="0"/>
              <a:t>Éstos figuran en el propio formulario de consentimiento, así que utilícelo como guía.</a:t>
            </a:r>
          </a:p>
          <a:p>
            <a:pPr lvl="1"/>
            <a:endParaRPr lang="es-ES" dirty="0"/>
          </a:p>
          <a:p>
            <a:pPr lvl="1"/>
            <a:endParaRPr lang="es-ES" dirty="0"/>
          </a:p>
          <a:p>
            <a:pPr lvl="1"/>
            <a:endParaRPr lang="es-ES" dirty="0"/>
          </a:p>
          <a:p>
            <a:pPr lvl="1"/>
            <a:endParaRPr lang="es-ES" dirty="0"/>
          </a:p>
        </p:txBody>
      </p:sp>
    </p:spTree>
    <p:extLst>
      <p:ext uri="{BB962C8B-B14F-4D97-AF65-F5344CB8AC3E}">
        <p14:creationId xmlns:p14="http://schemas.microsoft.com/office/powerpoint/2010/main" val="37140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Consentimiento informado: </a:t>
            </a:r>
            <a:r>
              <a:t/>
            </a:r>
            <a:br/>
            <a:r>
              <a:rPr lang="es-ES"/>
              <a:t>hablantes de otras lenguas</a:t>
            </a:r>
          </a:p>
        </p:txBody>
      </p:sp>
      <p:sp>
        <p:nvSpPr>
          <p:cNvPr id="3" name="Content Placeholder 2"/>
          <p:cNvSpPr>
            <a:spLocks noGrp="1"/>
          </p:cNvSpPr>
          <p:nvPr>
            <p:ph idx="1"/>
          </p:nvPr>
        </p:nvSpPr>
        <p:spPr>
          <a:xfrm>
            <a:off x="450220" y="1440888"/>
            <a:ext cx="11291559" cy="4580078"/>
          </a:xfrm>
        </p:spPr>
        <p:txBody>
          <a:bodyPr/>
          <a:lstStyle/>
          <a:p>
            <a:endParaRPr lang="es-ES" dirty="0"/>
          </a:p>
          <a:p>
            <a:r>
              <a:rPr lang="es-ES" dirty="0"/>
              <a:t>Si la persona que da el consentimiento no habla el idioma, el proceso debe contar con el apoyo de un traductor imparcial (es decir, que no sea miembro del equipo de investigación), y que puede ser un servicio de traducción telefónica</a:t>
            </a:r>
          </a:p>
          <a:p>
            <a:endParaRPr lang="es-ES" dirty="0"/>
          </a:p>
          <a:p>
            <a:r>
              <a:rPr lang="es-ES" dirty="0"/>
              <a:t>Documente en las notas cómo se obtuvo el consentimiento en estas situaciones</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1BA576-436F-FCF9-05FE-E970AC8BA5A1}"/>
              </a:ext>
            </a:extLst>
          </p:cNvPr>
          <p:cNvPicPr>
            <a:picLocks noChangeAspect="1"/>
          </p:cNvPicPr>
          <p:nvPr/>
        </p:nvPicPr>
        <p:blipFill>
          <a:blip r:embed="rId2"/>
          <a:stretch>
            <a:fillRect/>
          </a:stretch>
        </p:blipFill>
        <p:spPr>
          <a:xfrm>
            <a:off x="5533079" y="1289413"/>
            <a:ext cx="3392603" cy="5257800"/>
          </a:xfrm>
          <a:prstGeom prst="rect">
            <a:avLst/>
          </a:prstGeom>
          <a:ln>
            <a:solidFill>
              <a:schemeClr val="tx1"/>
            </a:solidFill>
          </a:ln>
        </p:spPr>
      </p:pic>
      <p:sp>
        <p:nvSpPr>
          <p:cNvPr id="2" name="Title 1"/>
          <p:cNvSpPr>
            <a:spLocks noGrp="1"/>
          </p:cNvSpPr>
          <p:nvPr>
            <p:ph type="title"/>
          </p:nvPr>
        </p:nvSpPr>
        <p:spPr/>
        <p:txBody>
          <a:bodyPr/>
          <a:lstStyle/>
          <a:p>
            <a:r>
              <a:rPr lang="es-ES"/>
              <a:t>Consentimiento informado: </a:t>
            </a:r>
            <a:r>
              <a:t/>
            </a:r>
            <a:br/>
            <a:r>
              <a:rPr lang="es-ES"/>
              <a:t>Directamente del paciente</a:t>
            </a:r>
          </a:p>
        </p:txBody>
      </p:sp>
      <p:sp>
        <p:nvSpPr>
          <p:cNvPr id="3" name="Content Placeholder 2"/>
          <p:cNvSpPr>
            <a:spLocks noGrp="1"/>
          </p:cNvSpPr>
          <p:nvPr>
            <p:ph idx="1"/>
          </p:nvPr>
        </p:nvSpPr>
        <p:spPr>
          <a:xfrm>
            <a:off x="89794" y="1434787"/>
            <a:ext cx="5385854" cy="5030021"/>
          </a:xfrm>
        </p:spPr>
        <p:txBody>
          <a:bodyPr>
            <a:normAutofit fontScale="85000" lnSpcReduction="20000"/>
          </a:bodyPr>
          <a:lstStyle/>
          <a:p>
            <a:r>
              <a:rPr lang="es-ES" dirty="0"/>
              <a:t>Si el paciente tiene capacidad y puede firmar, debe escribir su nombre, firma y fecha en el formulario</a:t>
            </a:r>
          </a:p>
          <a:p>
            <a:endParaRPr lang="es-ES" dirty="0"/>
          </a:p>
          <a:p>
            <a:r>
              <a:rPr lang="es-ES" dirty="0"/>
              <a:t>La persona que obtenga el consentimiento deberá hacer lo mismo y rellenar los demás datos del formulario de consentimiento (el número del estudio se asignará en el momento de la aleatorización)</a:t>
            </a:r>
          </a:p>
          <a:p>
            <a:endParaRPr lang="es-ES" dirty="0"/>
          </a:p>
          <a:p>
            <a:r>
              <a:rPr lang="es-ES" dirty="0"/>
              <a:t>Originales firmados:</a:t>
            </a:r>
          </a:p>
          <a:p>
            <a:pPr lvl="1"/>
            <a:r>
              <a:rPr lang="es-ES" dirty="0"/>
              <a:t>1 para el participante (original)</a:t>
            </a:r>
          </a:p>
          <a:p>
            <a:pPr lvl="1"/>
            <a:r>
              <a:rPr lang="es-ES" dirty="0"/>
              <a:t>1 para el archivo del centro del investigador (ISF) (original)</a:t>
            </a:r>
          </a:p>
          <a:p>
            <a:pPr lvl="1"/>
            <a:r>
              <a:rPr lang="es-ES" i="1" dirty="0"/>
              <a:t>1 para el historial médico (si es necesario)</a:t>
            </a:r>
          </a:p>
        </p:txBody>
      </p:sp>
      <p:sp>
        <p:nvSpPr>
          <p:cNvPr id="16" name="Rectangle 15">
            <a:extLst>
              <a:ext uri="{FF2B5EF4-FFF2-40B4-BE49-F238E27FC236}">
                <a16:creationId xmlns:a16="http://schemas.microsoft.com/office/drawing/2014/main" id="{8D16CC0F-C171-514A-340F-526C68AFA548}"/>
              </a:ext>
            </a:extLst>
          </p:cNvPr>
          <p:cNvSpPr/>
          <p:nvPr/>
        </p:nvSpPr>
        <p:spPr>
          <a:xfrm>
            <a:off x="5672001" y="5164280"/>
            <a:ext cx="3057329" cy="982635"/>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B22E3B5D-805D-7089-C4D9-94837B422172}"/>
              </a:ext>
            </a:extLst>
          </p:cNvPr>
          <p:cNvSpPr/>
          <p:nvPr/>
        </p:nvSpPr>
        <p:spPr>
          <a:xfrm>
            <a:off x="5672001" y="4119863"/>
            <a:ext cx="3057327" cy="982634"/>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extBox 17">
            <a:extLst>
              <a:ext uri="{FF2B5EF4-FFF2-40B4-BE49-F238E27FC236}">
                <a16:creationId xmlns:a16="http://schemas.microsoft.com/office/drawing/2014/main" id="{35BFE699-2295-08A6-E72F-E0C72502586F}"/>
              </a:ext>
            </a:extLst>
          </p:cNvPr>
          <p:cNvSpPr txBox="1"/>
          <p:nvPr/>
        </p:nvSpPr>
        <p:spPr>
          <a:xfrm>
            <a:off x="9813831" y="5532395"/>
            <a:ext cx="1903489" cy="1077218"/>
          </a:xfrm>
          <a:prstGeom prst="rect">
            <a:avLst/>
          </a:prstGeom>
          <a:noFill/>
        </p:spPr>
        <p:txBody>
          <a:bodyPr wrap="square" rtlCol="0">
            <a:spAutoFit/>
          </a:bodyPr>
          <a:lstStyle/>
          <a:p>
            <a:pPr algn="ctr"/>
            <a:r>
              <a:rPr lang="es-ES" sz="1600" b="1" dirty="0">
                <a:solidFill>
                  <a:srgbClr val="0070C0"/>
                </a:solidFill>
              </a:rPr>
              <a:t>Cumplimentado por la persona </a:t>
            </a:r>
          </a:p>
          <a:p>
            <a:pPr algn="ctr"/>
            <a:r>
              <a:rPr lang="es-ES" sz="1600" b="1" dirty="0">
                <a:solidFill>
                  <a:srgbClr val="0070C0"/>
                </a:solidFill>
              </a:rPr>
              <a:t>QUE OBTIENE el consentimiento</a:t>
            </a:r>
          </a:p>
        </p:txBody>
      </p:sp>
      <p:cxnSp>
        <p:nvCxnSpPr>
          <p:cNvPr id="19" name="Straight Arrow Connector 18">
            <a:extLst>
              <a:ext uri="{FF2B5EF4-FFF2-40B4-BE49-F238E27FC236}">
                <a16:creationId xmlns:a16="http://schemas.microsoft.com/office/drawing/2014/main" id="{52D15D48-31B2-45EC-AE56-E9479C7A412E}"/>
              </a:ext>
            </a:extLst>
          </p:cNvPr>
          <p:cNvCxnSpPr>
            <a:cxnSpLocks/>
          </p:cNvCxnSpPr>
          <p:nvPr/>
        </p:nvCxnSpPr>
        <p:spPr>
          <a:xfrm flipH="1" flipV="1">
            <a:off x="8872948" y="5532395"/>
            <a:ext cx="839534" cy="55435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A30D33-A05C-AFCF-CBE2-8C933FB7B87F}"/>
              </a:ext>
            </a:extLst>
          </p:cNvPr>
          <p:cNvSpPr txBox="1"/>
          <p:nvPr/>
        </p:nvSpPr>
        <p:spPr>
          <a:xfrm>
            <a:off x="9456821" y="3531442"/>
            <a:ext cx="2159150" cy="584775"/>
          </a:xfrm>
          <a:prstGeom prst="rect">
            <a:avLst/>
          </a:prstGeom>
          <a:noFill/>
        </p:spPr>
        <p:txBody>
          <a:bodyPr wrap="square" rtlCol="0">
            <a:spAutoFit/>
          </a:bodyPr>
          <a:lstStyle/>
          <a:p>
            <a:pPr algn="ctr"/>
            <a:r>
              <a:rPr lang="es-ES" sz="1600" b="1" dirty="0">
                <a:solidFill>
                  <a:srgbClr val="00B050"/>
                </a:solidFill>
              </a:rPr>
              <a:t>Cumplimentado por la persona </a:t>
            </a:r>
          </a:p>
          <a:p>
            <a:pPr algn="ctr"/>
            <a:r>
              <a:rPr lang="es-ES" sz="1600" b="1" dirty="0">
                <a:solidFill>
                  <a:srgbClr val="00B050"/>
                </a:solidFill>
              </a:rPr>
              <a:t>QUE DA el consentimiento</a:t>
            </a:r>
          </a:p>
        </p:txBody>
      </p:sp>
      <p:cxnSp>
        <p:nvCxnSpPr>
          <p:cNvPr id="25" name="Straight Arrow Connector 24">
            <a:extLst>
              <a:ext uri="{FF2B5EF4-FFF2-40B4-BE49-F238E27FC236}">
                <a16:creationId xmlns:a16="http://schemas.microsoft.com/office/drawing/2014/main" id="{759C5AD5-7C2D-EA7C-BA38-AE81989B754A}"/>
              </a:ext>
            </a:extLst>
          </p:cNvPr>
          <p:cNvCxnSpPr>
            <a:cxnSpLocks/>
          </p:cNvCxnSpPr>
          <p:nvPr/>
        </p:nvCxnSpPr>
        <p:spPr>
          <a:xfrm flipH="1">
            <a:off x="8872948" y="3918313"/>
            <a:ext cx="728252" cy="6512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D40FF4-42C3-3CF8-EF08-49AED5B2C0AB}"/>
              </a:ext>
            </a:extLst>
          </p:cNvPr>
          <p:cNvPicPr>
            <a:picLocks noChangeAspect="1"/>
          </p:cNvPicPr>
          <p:nvPr/>
        </p:nvPicPr>
        <p:blipFill>
          <a:blip r:embed="rId2"/>
          <a:stretch>
            <a:fillRect/>
          </a:stretch>
        </p:blipFill>
        <p:spPr>
          <a:xfrm>
            <a:off x="6286472" y="1683338"/>
            <a:ext cx="3085713" cy="5016907"/>
          </a:xfrm>
          <a:prstGeom prst="rect">
            <a:avLst/>
          </a:prstGeom>
          <a:ln>
            <a:solidFill>
              <a:schemeClr val="tx1"/>
            </a:solidFill>
          </a:ln>
        </p:spPr>
      </p:pic>
      <p:sp>
        <p:nvSpPr>
          <p:cNvPr id="2" name="Title 1"/>
          <p:cNvSpPr>
            <a:spLocks noGrp="1"/>
          </p:cNvSpPr>
          <p:nvPr>
            <p:ph type="title"/>
          </p:nvPr>
        </p:nvSpPr>
        <p:spPr/>
        <p:txBody>
          <a:bodyPr/>
          <a:lstStyle/>
          <a:p>
            <a:r>
              <a:rPr lang="es-ES"/>
              <a:t>Consentimiento informado: </a:t>
            </a:r>
            <a:r>
              <a:t/>
            </a:r>
            <a:br/>
            <a:r>
              <a:rPr lang="es-ES"/>
              <a:t>Con testigo</a:t>
            </a:r>
          </a:p>
        </p:txBody>
      </p:sp>
      <p:sp>
        <p:nvSpPr>
          <p:cNvPr id="3" name="Content Placeholder 2"/>
          <p:cNvSpPr>
            <a:spLocks noGrp="1"/>
          </p:cNvSpPr>
          <p:nvPr>
            <p:ph idx="1"/>
          </p:nvPr>
        </p:nvSpPr>
        <p:spPr>
          <a:xfrm>
            <a:off x="126196" y="1517082"/>
            <a:ext cx="5805272" cy="5340918"/>
          </a:xfrm>
        </p:spPr>
        <p:txBody>
          <a:bodyPr>
            <a:normAutofit fontScale="85000" lnSpcReduction="20000"/>
          </a:bodyPr>
          <a:lstStyle/>
          <a:p>
            <a:r>
              <a:rPr lang="es-ES"/>
              <a:t>Si el paciente tiene capacidad para dar su consentimiento pero es físicamente incapaz de firmar, entonces un testigo imparcial (es decir, que no sea miembro del equipo de investigación) deberá rellenar el formulario.</a:t>
            </a:r>
            <a:endParaRPr lang="es-ES" dirty="0">
              <a:solidFill>
                <a:srgbClr val="FF0000"/>
              </a:solidFill>
            </a:endParaRPr>
          </a:p>
          <a:p>
            <a:pPr marL="0" indent="0">
              <a:buNone/>
            </a:pPr>
            <a:endParaRPr lang="es-ES" dirty="0"/>
          </a:p>
          <a:p>
            <a:r>
              <a:rPr lang="es-ES"/>
              <a:t>La persona que obtenga el consentimiento deberá hacer lo mismo y rellenar los demás datos del formulario de consentimiento (el número del estudio se asignará en el momento de la aleatorización)</a:t>
            </a:r>
          </a:p>
          <a:p>
            <a:pPr marL="0" indent="0">
              <a:buNone/>
            </a:pPr>
            <a:endParaRPr lang="es-ES" dirty="0"/>
          </a:p>
          <a:p>
            <a:r>
              <a:rPr lang="es-ES"/>
              <a:t>Originales firmados:</a:t>
            </a:r>
          </a:p>
          <a:p>
            <a:pPr lvl="1"/>
            <a:r>
              <a:rPr lang="es-ES"/>
              <a:t>1 para el participante (original)</a:t>
            </a:r>
          </a:p>
          <a:p>
            <a:pPr lvl="1"/>
            <a:r>
              <a:rPr lang="es-ES"/>
              <a:t>1 para el archivo del centro del investigador (ISF) (original)</a:t>
            </a:r>
          </a:p>
          <a:p>
            <a:pPr lvl="1"/>
            <a:r>
              <a:rPr lang="es-ES" i="1" dirty="0"/>
              <a:t>1 para el historial médico (si es necesario)</a:t>
            </a:r>
          </a:p>
        </p:txBody>
      </p:sp>
      <p:sp>
        <p:nvSpPr>
          <p:cNvPr id="14" name="Rectangle 13">
            <a:extLst>
              <a:ext uri="{FF2B5EF4-FFF2-40B4-BE49-F238E27FC236}">
                <a16:creationId xmlns:a16="http://schemas.microsoft.com/office/drawing/2014/main" id="{DB8602EE-57E6-DFC7-4895-F1038CF89930}"/>
              </a:ext>
            </a:extLst>
          </p:cNvPr>
          <p:cNvSpPr/>
          <p:nvPr/>
        </p:nvSpPr>
        <p:spPr>
          <a:xfrm>
            <a:off x="6359636" y="3471659"/>
            <a:ext cx="2949227" cy="45363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8E6BE246-7A97-DA1E-5FF5-B26C32C7B802}"/>
              </a:ext>
            </a:extLst>
          </p:cNvPr>
          <p:cNvSpPr/>
          <p:nvPr/>
        </p:nvSpPr>
        <p:spPr>
          <a:xfrm>
            <a:off x="6359636" y="2963871"/>
            <a:ext cx="2949227" cy="453634"/>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FC3804CA-3D4B-2D88-0415-8F103A455284}"/>
              </a:ext>
            </a:extLst>
          </p:cNvPr>
          <p:cNvSpPr txBox="1"/>
          <p:nvPr/>
        </p:nvSpPr>
        <p:spPr>
          <a:xfrm>
            <a:off x="9768753" y="3990720"/>
            <a:ext cx="1833634" cy="1077218"/>
          </a:xfrm>
          <a:prstGeom prst="rect">
            <a:avLst/>
          </a:prstGeom>
          <a:noFill/>
        </p:spPr>
        <p:txBody>
          <a:bodyPr wrap="square" rtlCol="0">
            <a:spAutoFit/>
          </a:bodyPr>
          <a:lstStyle/>
          <a:p>
            <a:pPr algn="ctr"/>
            <a:r>
              <a:rPr lang="es-ES" sz="1600" b="1" dirty="0">
                <a:solidFill>
                  <a:srgbClr val="0070C0"/>
                </a:solidFill>
              </a:rPr>
              <a:t>Cumplimentado por la persona </a:t>
            </a:r>
          </a:p>
          <a:p>
            <a:pPr algn="ctr"/>
            <a:r>
              <a:rPr lang="es-ES" sz="1600" b="1" dirty="0">
                <a:solidFill>
                  <a:srgbClr val="0070C0"/>
                </a:solidFill>
              </a:rPr>
              <a:t>QUE OBTIENE el consentimiento</a:t>
            </a:r>
          </a:p>
        </p:txBody>
      </p:sp>
      <p:cxnSp>
        <p:nvCxnSpPr>
          <p:cNvPr id="18" name="Straight Arrow Connector 17">
            <a:extLst>
              <a:ext uri="{FF2B5EF4-FFF2-40B4-BE49-F238E27FC236}">
                <a16:creationId xmlns:a16="http://schemas.microsoft.com/office/drawing/2014/main" id="{471E0F99-DFBB-535D-EB25-DA289BD992C2}"/>
              </a:ext>
            </a:extLst>
          </p:cNvPr>
          <p:cNvCxnSpPr>
            <a:cxnSpLocks/>
          </p:cNvCxnSpPr>
          <p:nvPr/>
        </p:nvCxnSpPr>
        <p:spPr>
          <a:xfrm flipH="1" flipV="1">
            <a:off x="9379013" y="3667993"/>
            <a:ext cx="389740" cy="34354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6D29E8D-DED9-D7F6-1086-E79F96BFFAD6}"/>
              </a:ext>
            </a:extLst>
          </p:cNvPr>
          <p:cNvSpPr txBox="1"/>
          <p:nvPr/>
        </p:nvSpPr>
        <p:spPr>
          <a:xfrm>
            <a:off x="9768753" y="2538944"/>
            <a:ext cx="2159150" cy="584775"/>
          </a:xfrm>
          <a:prstGeom prst="rect">
            <a:avLst/>
          </a:prstGeom>
          <a:noFill/>
        </p:spPr>
        <p:txBody>
          <a:bodyPr wrap="square" rtlCol="0">
            <a:spAutoFit/>
          </a:bodyPr>
          <a:lstStyle/>
          <a:p>
            <a:pPr algn="ctr"/>
            <a:r>
              <a:rPr lang="es-ES" sz="1600" b="1" dirty="0">
                <a:solidFill>
                  <a:srgbClr val="00B050"/>
                </a:solidFill>
              </a:rPr>
              <a:t>Cumplimentado por la persona </a:t>
            </a:r>
          </a:p>
          <a:p>
            <a:pPr algn="ctr"/>
            <a:r>
              <a:rPr lang="es-ES" sz="1600" b="1" dirty="0">
                <a:solidFill>
                  <a:srgbClr val="00B050"/>
                </a:solidFill>
              </a:rPr>
              <a:t>TESTIGO del consentimiento</a:t>
            </a:r>
          </a:p>
        </p:txBody>
      </p:sp>
      <p:cxnSp>
        <p:nvCxnSpPr>
          <p:cNvPr id="20" name="Straight Arrow Connector 19">
            <a:extLst>
              <a:ext uri="{FF2B5EF4-FFF2-40B4-BE49-F238E27FC236}">
                <a16:creationId xmlns:a16="http://schemas.microsoft.com/office/drawing/2014/main" id="{58A56D65-42EC-B19E-3D1B-470F10F143BF}"/>
              </a:ext>
            </a:extLst>
          </p:cNvPr>
          <p:cNvCxnSpPr>
            <a:cxnSpLocks/>
            <a:stCxn id="19" idx="1"/>
          </p:cNvCxnSpPr>
          <p:nvPr/>
        </p:nvCxnSpPr>
        <p:spPr>
          <a:xfrm flipH="1">
            <a:off x="9379013" y="2831332"/>
            <a:ext cx="389740" cy="3612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E6B3-B4A9-D6B2-32E6-1F58C88310AF}"/>
              </a:ext>
            </a:extLst>
          </p:cNvPr>
          <p:cNvSpPr>
            <a:spLocks noGrp="1"/>
          </p:cNvSpPr>
          <p:nvPr>
            <p:ph type="title"/>
          </p:nvPr>
        </p:nvSpPr>
        <p:spPr/>
        <p:txBody>
          <a:bodyPr/>
          <a:lstStyle/>
          <a:p>
            <a:r>
              <a:rPr lang="es-ES"/>
              <a:t>Consentimiento informado: </a:t>
            </a:r>
            <a:r>
              <a:t/>
            </a:r>
            <a:br/>
            <a:r>
              <a:rPr lang="es-ES"/>
              <a:t>Representante legal (1/3)</a:t>
            </a:r>
            <a:endParaRPr lang="es-ES" dirty="0"/>
          </a:p>
        </p:txBody>
      </p:sp>
      <p:sp>
        <p:nvSpPr>
          <p:cNvPr id="3" name="Tijdelijke aanduiding voor inhoud 2">
            <a:extLst>
              <a:ext uri="{FF2B5EF4-FFF2-40B4-BE49-F238E27FC236}">
                <a16:creationId xmlns:a16="http://schemas.microsoft.com/office/drawing/2014/main" id="{2CF25665-D244-93F4-7B86-B87E984CB982}"/>
              </a:ext>
            </a:extLst>
          </p:cNvPr>
          <p:cNvSpPr>
            <a:spLocks noGrp="1"/>
          </p:cNvSpPr>
          <p:nvPr>
            <p:ph idx="1"/>
          </p:nvPr>
        </p:nvSpPr>
        <p:spPr/>
        <p:txBody>
          <a:bodyPr>
            <a:normAutofit/>
          </a:bodyPr>
          <a:lstStyle/>
          <a:p>
            <a:r>
              <a:rPr lang="es-ES" sz="2600" dirty="0"/>
              <a:t>El representante legal aceptable viene determinado por la legislación nacional </a:t>
            </a:r>
            <a:r>
              <a:t/>
            </a:r>
            <a:br/>
            <a:r>
              <a:rPr lang="es-ES" sz="2600" dirty="0"/>
              <a:t>(consulte también la sección 3.3 del apéndice del protocolo de la UE para aclaraciones)</a:t>
            </a:r>
            <a:r>
              <a:t/>
            </a:r>
            <a:br/>
            <a:endParaRPr lang="es-ES" sz="2600" dirty="0"/>
          </a:p>
          <a:p>
            <a:r>
              <a:rPr lang="es-ES" sz="2600" i="1" dirty="0"/>
              <a:t>En España, cuando el participante no sea capaz de tomar decisiones, a criterio del médico responsable de la asistencia, o su estado físico o mental no le permita hacerse cargo de su situación, el consentimiento será otorgado por: a) un representante legal, cuando la capacidad del paciente haya sido modificada judicialmente y así conste en la sentencia; o b) personas vinculadas al participante por razones familiares o de hecho. Así, un médico, aunque sea independiente del ensayo, no puede actuar como representante legal en España.</a:t>
            </a:r>
          </a:p>
        </p:txBody>
      </p:sp>
    </p:spTree>
    <p:extLst>
      <p:ext uri="{BB962C8B-B14F-4D97-AF65-F5344CB8AC3E}">
        <p14:creationId xmlns:p14="http://schemas.microsoft.com/office/powerpoint/2010/main" val="27995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22234A-5114-B888-BCD9-4CE28E35D21A}"/>
              </a:ext>
            </a:extLst>
          </p:cNvPr>
          <p:cNvPicPr>
            <a:picLocks noChangeAspect="1"/>
          </p:cNvPicPr>
          <p:nvPr/>
        </p:nvPicPr>
        <p:blipFill rotWithShape="1">
          <a:blip r:embed="rId2"/>
          <a:srcRect l="7117"/>
          <a:stretch/>
        </p:blipFill>
        <p:spPr>
          <a:xfrm>
            <a:off x="6539992" y="1491975"/>
            <a:ext cx="3038959" cy="4880404"/>
          </a:xfrm>
          <a:prstGeom prst="rect">
            <a:avLst/>
          </a:prstGeom>
          <a:ln>
            <a:solidFill>
              <a:schemeClr val="tx1"/>
            </a:solidFill>
          </a:ln>
        </p:spPr>
      </p:pic>
      <p:sp>
        <p:nvSpPr>
          <p:cNvPr id="2" name="Title 1"/>
          <p:cNvSpPr>
            <a:spLocks noGrp="1"/>
          </p:cNvSpPr>
          <p:nvPr>
            <p:ph type="title"/>
          </p:nvPr>
        </p:nvSpPr>
        <p:spPr/>
        <p:txBody>
          <a:bodyPr/>
          <a:lstStyle/>
          <a:p>
            <a:r>
              <a:rPr lang="es-ES"/>
              <a:t>Consentimiento informado: </a:t>
            </a:r>
            <a:r>
              <a:t/>
            </a:r>
            <a:br/>
            <a:r>
              <a:rPr lang="es-ES"/>
              <a:t>Representante legal (2/3)</a:t>
            </a:r>
          </a:p>
        </p:txBody>
      </p:sp>
      <p:sp>
        <p:nvSpPr>
          <p:cNvPr id="3" name="Content Placeholder 2"/>
          <p:cNvSpPr>
            <a:spLocks noGrp="1"/>
          </p:cNvSpPr>
          <p:nvPr>
            <p:ph idx="1"/>
          </p:nvPr>
        </p:nvSpPr>
        <p:spPr>
          <a:xfrm>
            <a:off x="187891" y="1596885"/>
            <a:ext cx="6430624" cy="5128954"/>
          </a:xfrm>
        </p:spPr>
        <p:txBody>
          <a:bodyPr>
            <a:normAutofit fontScale="85000" lnSpcReduction="20000"/>
          </a:bodyPr>
          <a:lstStyle/>
          <a:p>
            <a:r>
              <a:rPr lang="es-ES"/>
              <a:t>Si el paciente carece de capacidad debido a la enfermedad actual o a una deficiencia preexistente, el consentimiento debe darlo un representante legal, que debe firmar el formulario de consentimiento.</a:t>
            </a:r>
          </a:p>
          <a:p>
            <a:pPr marL="0" indent="0">
              <a:buNone/>
            </a:pPr>
            <a:endParaRPr lang="es-ES" dirty="0"/>
          </a:p>
          <a:p>
            <a:r>
              <a:rPr lang="es-ES"/>
              <a:t>La persona que obtenga el consentimiento deberá hacer lo mismo y rellenar los demás datos del formulario de consentimiento (el número del estudio se asignará en el momento de la aleatorización)</a:t>
            </a:r>
          </a:p>
          <a:p>
            <a:endParaRPr lang="es-ES" dirty="0"/>
          </a:p>
          <a:p>
            <a:r>
              <a:rPr lang="es-ES"/>
              <a:t>Originales firmados:</a:t>
            </a:r>
          </a:p>
          <a:p>
            <a:pPr lvl="1"/>
            <a:r>
              <a:rPr lang="es-ES"/>
              <a:t>1 para el participante (original)</a:t>
            </a:r>
          </a:p>
          <a:p>
            <a:pPr lvl="1"/>
            <a:r>
              <a:rPr lang="es-ES"/>
              <a:t>1 para el archivo del centro del investigador (ISF) (original)</a:t>
            </a:r>
          </a:p>
          <a:p>
            <a:pPr lvl="1"/>
            <a:r>
              <a:rPr lang="es-ES" i="1" dirty="0"/>
              <a:t>1 para el historial médico (si es necesario)</a:t>
            </a:r>
          </a:p>
        </p:txBody>
      </p:sp>
      <p:sp>
        <p:nvSpPr>
          <p:cNvPr id="11" name="Rectangle 10">
            <a:extLst>
              <a:ext uri="{FF2B5EF4-FFF2-40B4-BE49-F238E27FC236}">
                <a16:creationId xmlns:a16="http://schemas.microsoft.com/office/drawing/2014/main" id="{C4FEBE59-E758-296D-76B5-EDA29EE47923}"/>
              </a:ext>
            </a:extLst>
          </p:cNvPr>
          <p:cNvSpPr/>
          <p:nvPr/>
        </p:nvSpPr>
        <p:spPr>
          <a:xfrm>
            <a:off x="6587342" y="4829413"/>
            <a:ext cx="2697710" cy="93754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13">
            <a:extLst>
              <a:ext uri="{FF2B5EF4-FFF2-40B4-BE49-F238E27FC236}">
                <a16:creationId xmlns:a16="http://schemas.microsoft.com/office/drawing/2014/main" id="{84818B4B-DD23-C15B-3A8E-65030C0A7E5C}"/>
              </a:ext>
            </a:extLst>
          </p:cNvPr>
          <p:cNvSpPr txBox="1"/>
          <p:nvPr/>
        </p:nvSpPr>
        <p:spPr>
          <a:xfrm>
            <a:off x="3626906" y="4654526"/>
            <a:ext cx="2584540" cy="830997"/>
          </a:xfrm>
          <a:prstGeom prst="rect">
            <a:avLst/>
          </a:prstGeom>
          <a:noFill/>
        </p:spPr>
        <p:txBody>
          <a:bodyPr wrap="square" rtlCol="0">
            <a:spAutoFit/>
          </a:bodyPr>
          <a:lstStyle/>
          <a:p>
            <a:pPr algn="ctr"/>
            <a:r>
              <a:rPr lang="es-ES" sz="1600" b="1" dirty="0">
                <a:solidFill>
                  <a:srgbClr val="00B050"/>
                </a:solidFill>
              </a:rPr>
              <a:t>Cumplimentado por el </a:t>
            </a:r>
          </a:p>
          <a:p>
            <a:pPr algn="ctr"/>
            <a:r>
              <a:rPr lang="es-ES" sz="1600" b="1" dirty="0">
                <a:solidFill>
                  <a:srgbClr val="00B050"/>
                </a:solidFill>
              </a:rPr>
              <a:t>representante legal </a:t>
            </a:r>
          </a:p>
          <a:p>
            <a:pPr algn="ctr"/>
            <a:r>
              <a:rPr lang="es-ES" sz="1600" b="1" dirty="0">
                <a:solidFill>
                  <a:srgbClr val="00B050"/>
                </a:solidFill>
              </a:rPr>
              <a:t>QUE DA el consentimiento</a:t>
            </a:r>
          </a:p>
        </p:txBody>
      </p:sp>
      <p:cxnSp>
        <p:nvCxnSpPr>
          <p:cNvPr id="15" name="Straight Arrow Connector 14">
            <a:extLst>
              <a:ext uri="{FF2B5EF4-FFF2-40B4-BE49-F238E27FC236}">
                <a16:creationId xmlns:a16="http://schemas.microsoft.com/office/drawing/2014/main" id="{4F93D959-D22E-D934-E704-A49C5F8C64AF}"/>
              </a:ext>
            </a:extLst>
          </p:cNvPr>
          <p:cNvCxnSpPr>
            <a:cxnSpLocks/>
          </p:cNvCxnSpPr>
          <p:nvPr/>
        </p:nvCxnSpPr>
        <p:spPr>
          <a:xfrm flipV="1">
            <a:off x="5898007" y="4654526"/>
            <a:ext cx="578099" cy="3654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4FD5EFC-C554-FF5D-4619-03FB8C431CD3}"/>
              </a:ext>
            </a:extLst>
          </p:cNvPr>
          <p:cNvPicPr>
            <a:picLocks noChangeAspect="1"/>
          </p:cNvPicPr>
          <p:nvPr/>
        </p:nvPicPr>
        <p:blipFill>
          <a:blip r:embed="rId3"/>
          <a:stretch>
            <a:fillRect/>
          </a:stretch>
        </p:blipFill>
        <p:spPr>
          <a:xfrm>
            <a:off x="9356458" y="1721160"/>
            <a:ext cx="2835542" cy="4880404"/>
          </a:xfrm>
          <a:prstGeom prst="rect">
            <a:avLst/>
          </a:prstGeom>
          <a:ln>
            <a:solidFill>
              <a:schemeClr val="tx1"/>
            </a:solidFill>
          </a:ln>
        </p:spPr>
      </p:pic>
      <p:sp>
        <p:nvSpPr>
          <p:cNvPr id="7" name="Rectangle 6">
            <a:extLst>
              <a:ext uri="{FF2B5EF4-FFF2-40B4-BE49-F238E27FC236}">
                <a16:creationId xmlns:a16="http://schemas.microsoft.com/office/drawing/2014/main" id="{4ADD362D-8091-585C-41D4-8BD1F08AF803}"/>
              </a:ext>
            </a:extLst>
          </p:cNvPr>
          <p:cNvSpPr/>
          <p:nvPr/>
        </p:nvSpPr>
        <p:spPr>
          <a:xfrm>
            <a:off x="9458210" y="1932709"/>
            <a:ext cx="2606198" cy="1309254"/>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xtBox 7">
            <a:extLst>
              <a:ext uri="{FF2B5EF4-FFF2-40B4-BE49-F238E27FC236}">
                <a16:creationId xmlns:a16="http://schemas.microsoft.com/office/drawing/2014/main" id="{A99AD87E-5563-969F-9BE2-B285F35050E4}"/>
              </a:ext>
            </a:extLst>
          </p:cNvPr>
          <p:cNvSpPr txBox="1"/>
          <p:nvPr/>
        </p:nvSpPr>
        <p:spPr>
          <a:xfrm>
            <a:off x="9737375" y="3918504"/>
            <a:ext cx="2047868" cy="584775"/>
          </a:xfrm>
          <a:prstGeom prst="rect">
            <a:avLst/>
          </a:prstGeom>
          <a:noFill/>
        </p:spPr>
        <p:txBody>
          <a:bodyPr wrap="none" rtlCol="0">
            <a:spAutoFit/>
          </a:bodyPr>
          <a:lstStyle/>
          <a:p>
            <a:pPr algn="ctr"/>
            <a:r>
              <a:rPr lang="es-ES" sz="1600" b="1" dirty="0">
                <a:solidFill>
                  <a:srgbClr val="0070C0"/>
                </a:solidFill>
              </a:rPr>
              <a:t>Cumplimentado por la persona </a:t>
            </a:r>
          </a:p>
          <a:p>
            <a:pPr algn="ctr"/>
            <a:r>
              <a:rPr lang="es-ES" sz="1600" b="1" dirty="0">
                <a:solidFill>
                  <a:srgbClr val="0070C0"/>
                </a:solidFill>
              </a:rPr>
              <a:t>QUE OBTIENE el consentimiento</a:t>
            </a:r>
          </a:p>
        </p:txBody>
      </p:sp>
      <p:cxnSp>
        <p:nvCxnSpPr>
          <p:cNvPr id="16" name="Straight Arrow Connector 15">
            <a:extLst>
              <a:ext uri="{FF2B5EF4-FFF2-40B4-BE49-F238E27FC236}">
                <a16:creationId xmlns:a16="http://schemas.microsoft.com/office/drawing/2014/main" id="{348FBC65-E480-073D-6BCD-43344C51F157}"/>
              </a:ext>
            </a:extLst>
          </p:cNvPr>
          <p:cNvCxnSpPr>
            <a:cxnSpLocks/>
          </p:cNvCxnSpPr>
          <p:nvPr/>
        </p:nvCxnSpPr>
        <p:spPr>
          <a:xfrm flipV="1">
            <a:off x="10719323" y="3283527"/>
            <a:ext cx="0" cy="61306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097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1F817-850C-46E2-A3DF-1EEA7CF455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CE4DAC0-F54C-4A60-BFA2-8B74F44DAAE6}">
  <ds:schemaRefs>
    <ds:schemaRef ds:uri="http://schemas.microsoft.com/sharepoint/v3/contenttype/forms"/>
  </ds:schemaRefs>
</ds:datastoreItem>
</file>

<file path=customXml/itemProps3.xml><?xml version="1.0" encoding="utf-8"?>
<ds:datastoreItem xmlns:ds="http://schemas.openxmlformats.org/officeDocument/2006/customXml" ds:itemID="{4335FF78-1A5F-4BC6-AF82-E9560CEECD66}"/>
</file>

<file path=docProps/app.xml><?xml version="1.0" encoding="utf-8"?>
<Properties xmlns="http://schemas.openxmlformats.org/officeDocument/2006/extended-properties" xmlns:vt="http://schemas.openxmlformats.org/officeDocument/2006/docPropsVTypes">
  <Template/>
  <TotalTime>2405</TotalTime>
  <Words>1493</Words>
  <Application>Microsoft Office PowerPoint</Application>
  <PresentationFormat>Widescreen</PresentationFormat>
  <Paragraphs>112</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 Ensayo RECOVERY</vt:lpstr>
      <vt:lpstr>Consentimiento informado</vt:lpstr>
      <vt:lpstr>Consentimiento informado</vt:lpstr>
      <vt:lpstr>Consentimiento informado</vt:lpstr>
      <vt:lpstr>Consentimiento informado:  hablantes de otras lenguas</vt:lpstr>
      <vt:lpstr>Consentimiento informado:  Directamente del paciente</vt:lpstr>
      <vt:lpstr>Consentimiento informado:  Con testigo</vt:lpstr>
      <vt:lpstr>Consentimiento informado:  Representante legal (1/3)</vt:lpstr>
      <vt:lpstr>Consentimiento informado:  Representante legal (2/3)</vt:lpstr>
      <vt:lpstr>Consentimiento informado: Representante legal (3/3)</vt:lpstr>
      <vt:lpstr>Cambio de consentimiento (incluida la retirada)</vt:lpstr>
      <vt:lpstr>Consentimiento informado: Resumen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145</cp:revision>
  <cp:lastPrinted>2020-03-18T19:42:16Z</cp:lastPrinted>
  <dcterms:created xsi:type="dcterms:W3CDTF">2020-03-14T13:47:38Z</dcterms:created>
  <dcterms:modified xsi:type="dcterms:W3CDTF">2025-01-15T10:35:43Z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