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85" r:id="rId5"/>
    <p:sldId id="293" r:id="rId6"/>
    <p:sldId id="266" r:id="rId7"/>
    <p:sldId id="282" r:id="rId8"/>
    <p:sldId id="291" r:id="rId9"/>
    <p:sldId id="288" r:id="rId10"/>
    <p:sldId id="294" r:id="rId11"/>
    <p:sldId id="296" r:id="rId12"/>
    <p:sldId id="299" r:id="rId13"/>
    <p:sldId id="286" r:id="rId14"/>
    <p:sldId id="295" r:id="rId15"/>
    <p:sldId id="292" r:id="rId16"/>
  </p:sldIdLst>
  <p:sldSz cx="12192000" cy="6858000"/>
  <p:notesSz cx="6881813" cy="966152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49332-9061-F125-08E7-B16A29B72CCD}" name="Arya Lekshmi Nair" initials="AN" userId="S::aryalekshmi.nair@ecraid.eu::59b7244b-77b5-4d40-88b8-51fa3b244cae" providerId="AD"/>
  <p188:author id="{636965F9-8EB0-1561-401B-56FDD6976BE1}" name="Sarah Sayada" initials="SS" userId="S::s.j.sayada@umcutrecht.nl::bea0c61e-baf4-4cc8-85ca-70f3c29883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7D88B-E40B-4645-8C0A-268535C10313}" v="11" dt="2024-12-03T15:38:41.709"/>
    <p1510:client id="{8771983F-0792-4635-BB83-DAB67EECE5BE}" v="57" dt="2024-12-03T15:45:5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1" autoAdjust="0"/>
    <p:restoredTop sz="90290" autoAdjust="0"/>
  </p:normalViewPr>
  <p:slideViewPr>
    <p:cSldViewPr snapToGrid="0">
      <p:cViewPr varScale="1">
        <p:scale>
          <a:sx n="90" d="100"/>
          <a:sy n="90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B991-2F75-47A0-92DD-9BCC6B9FD2FA}" type="datetimeFigureOut">
              <a:rPr lang="nl-NL" smtClean="0"/>
              <a:t>15-1-2025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351AD-82CC-4F3D-AF97-B638C7752DCE}" type="slidenum">
              <a:rPr lang="nl-NL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82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351AD-82CC-4F3D-AF97-B638C7752DCE}" type="slidenum">
              <a:rPr lang="nl-NL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8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6"/>
          <a:stretch/>
        </p:blipFill>
        <p:spPr>
          <a:xfrm>
            <a:off x="8581049" y="165100"/>
            <a:ext cx="2880360" cy="6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1057"/>
            <a:ext cx="9144000" cy="973826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b="1" dirty="0" err="1">
                <a:solidFill>
                  <a:srgbClr val="9E3159"/>
                </a:solidFill>
                <a:latin typeface="+mn-lt"/>
              </a:rPr>
              <a:t>L’essai</a:t>
            </a:r>
            <a:r>
              <a:rPr lang="nl-NL" b="1" dirty="0">
                <a:solidFill>
                  <a:srgbClr val="9E3159"/>
                </a:solidFill>
                <a:latin typeface="+mn-lt"/>
              </a:rPr>
              <a:t> RECOVERY</a:t>
            </a:r>
            <a:endParaRPr lang="fr-FR" b="1" dirty="0">
              <a:solidFill>
                <a:srgbClr val="9E3159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42884"/>
            <a:ext cx="9144000" cy="1655762"/>
          </a:xfrm>
        </p:spPr>
        <p:txBody>
          <a:bodyPr/>
          <a:lstStyle/>
          <a:p>
            <a:r>
              <a:rPr lang="fr-FR" sz="3200" b="1" dirty="0"/>
              <a:t>Formation sur le consentement éclairé de l'UE</a:t>
            </a:r>
          </a:p>
          <a:p>
            <a:endParaRPr lang="fr-FR" b="1" dirty="0"/>
          </a:p>
          <a:p>
            <a:r>
              <a:rPr lang="fr-FR" sz="2000" b="1" smtClean="0">
                <a:solidFill>
                  <a:schemeClr val="bg1">
                    <a:lumMod val="50000"/>
                  </a:schemeClr>
                </a:solidFill>
              </a:rPr>
              <a:t>V2.0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2024-11-29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Consentement éclairé :</a:t>
            </a:r>
            <a:r>
              <a:t/>
            </a:r>
            <a:br/>
            <a:r>
              <a:rPr lang="fr-FR"/>
              <a:t>Représentant légal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596884"/>
            <a:ext cx="11354813" cy="49540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dirty="0"/>
              <a:t>Les représentants légaux doivent être disponibles en personne pour remplir leur section du formulaire de consentement, cela </a:t>
            </a:r>
            <a:r>
              <a:rPr lang="fr-FR" u="sng" dirty="0"/>
              <a:t>ne peut pas </a:t>
            </a:r>
            <a:r>
              <a:rPr lang="fr-FR" dirty="0"/>
              <a:t>se faire par téléphone.</a:t>
            </a:r>
          </a:p>
          <a:p>
            <a:endParaRPr lang="fr-FR" dirty="0"/>
          </a:p>
          <a:p>
            <a:r>
              <a:rPr lang="fr-FR" dirty="0"/>
              <a:t>Si le/la participant/e retrouve sa capacité avant sa sortie de l’</a:t>
            </a:r>
            <a:r>
              <a:rPr lang="fr-FR" dirty="0" err="1"/>
              <a:t>hopital</a:t>
            </a:r>
            <a:r>
              <a:rPr lang="fr-FR" dirty="0"/>
              <a:t>, il doit recevoir des informations sur l’essai et donner son consentement afin de poursuivre l’essai.</a:t>
            </a:r>
          </a:p>
          <a:p>
            <a:endParaRPr lang="fr-FR" dirty="0"/>
          </a:p>
          <a:p>
            <a:r>
              <a:rPr lang="fr-FR" dirty="0"/>
              <a:t>Ceci devrait suivre le processus habituel de consentement éclairé.</a:t>
            </a:r>
          </a:p>
          <a:p>
            <a:pPr lvl="1"/>
            <a:r>
              <a:rPr lang="fr-FR" dirty="0"/>
              <a:t>Il est important d’établir un système permettant d’approcher les participants qui pourraient avoir retrouvé leur capacité dans un délai raisonnable (par exemple 1-2 jours ouvrables) </a:t>
            </a:r>
          </a:p>
          <a:p>
            <a:pPr lvl="1"/>
            <a:r>
              <a:rPr lang="fr-FR" dirty="0"/>
              <a:t>Pendant la pandémie de COVID-19, il y a eu des cas où le nouveau consentement n’a pas eu lieu, ’ce qui a constitué une conclusion critique de l’inspection.</a:t>
            </a:r>
          </a:p>
          <a:p>
            <a:pPr lvl="1"/>
            <a:r>
              <a:rPr lang="fr-FR" dirty="0"/>
              <a:t>Notez que si le/la participant/e continue l’essai après avoir retrouvé sa capacité, deux formulaires de consentement devront être signés.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AutoShape 2" descr="https://ukc-powerpoint.officeapps.live.com/pods/GetClipboardImage.ashx?Id=ead486b6-9f7a-417e-83ab-8c8069ee596e&amp;DC=GUK3&amp;pkey=b44cdebb-e74a-4902-a3be-a0afdc3e6615&amp;wdwaccluster=GUK3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6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76"/>
            <a:ext cx="5794704" cy="1343080"/>
          </a:xfrm>
        </p:spPr>
        <p:txBody>
          <a:bodyPr/>
          <a:lstStyle/>
          <a:p>
            <a:r>
              <a:rPr lang="fr-FR" dirty="0"/>
              <a:t>Retrait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78" y="1411827"/>
            <a:ext cx="11924436" cy="544617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sz="2400" dirty="0"/>
              <a:t>Si le/la patient/e ou son représentant légal demande à se retirer, précisez ce qu'il souhaite :</a:t>
            </a:r>
          </a:p>
          <a:p>
            <a:pPr>
              <a:spcBef>
                <a:spcPts val="600"/>
              </a:spcBef>
            </a:pPr>
            <a:endParaRPr lang="fr-FR" sz="800" dirty="0"/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fr-FR" sz="2400" b="1" dirty="0"/>
              <a:t>Ils souhaitent arrêter le traitement à l’étude mais sont heureux de poursuivre le suivi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fr-FR" sz="2400" dirty="0"/>
              <a:t> </a:t>
            </a:r>
            <a:r>
              <a:rPr lang="fr-FR" sz="2000" dirty="0"/>
              <a:t>Action : Arrêtez le traitement de l'étude (cela sera indiqué sur le formulaire de suivi). Il ne s'agit pas d'un retrait.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2"/>
            </a:pPr>
            <a:r>
              <a:rPr lang="fr-FR" sz="2400" b="1" dirty="0"/>
              <a:t>Ils ne veulent plus de contact avec l'équipe d'essai, mais sont satisfaits du suivi à partir des dossiers médicaux [cela s'applique uniquement aux sites qui contactent les patients pour un suivi]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fr-FR" sz="2000" dirty="0"/>
              <a:t>Action : Assurez-vous que l’équipe d’essai ne contacte plus les proches du/de la patient/e. Effectuer un suivi autant que possible à partir du dossier médical. Il ne s'agit pas d'un retrait.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 startAt="3"/>
            </a:pPr>
            <a:r>
              <a:rPr lang="fr-FR" sz="2400" b="1" dirty="0"/>
              <a:t>Ils ne veulent plus de contact ni d'accès aux dossiers médicaux</a:t>
            </a:r>
          </a:p>
          <a:p>
            <a:pPr marL="446088" indent="0">
              <a:spcBef>
                <a:spcPts val="600"/>
              </a:spcBef>
              <a:buNone/>
            </a:pPr>
            <a:r>
              <a:rPr lang="fr-FR" sz="2000" dirty="0"/>
              <a:t>Action : Il s'agit d'un retrait. Informez Ecraid ou l'ARC et documentez-le dans le dossier médical. Arrêtez le traitement de l'étude et assurez-vous que l'équipe d'essai ne contacte plus les proches du/de la patient/e.</a:t>
            </a:r>
          </a:p>
          <a:p>
            <a:pPr marL="446088" indent="0">
              <a:spcBef>
                <a:spcPts val="600"/>
              </a:spcBef>
              <a:buNone/>
            </a:pPr>
            <a:endParaRPr lang="fr-FR" sz="800" dirty="0"/>
          </a:p>
          <a:p>
            <a:pPr>
              <a:spcBef>
                <a:spcPts val="1200"/>
              </a:spcBef>
            </a:pPr>
            <a:r>
              <a:rPr lang="fr-FR" sz="2400" dirty="0"/>
              <a:t>Si un/e patient/e est approché/e après avoir retrouvé sa capacité et ne donne pas son consentement pour poursuivre l'essai, il s'agit d'un retrait et doit être traité comme au point 3 ci-dessus</a:t>
            </a:r>
          </a:p>
          <a:p>
            <a:pPr>
              <a:spcBef>
                <a:spcPts val="1200"/>
              </a:spcBef>
            </a:pPr>
            <a:r>
              <a:rPr lang="fr-FR" sz="2400" dirty="0"/>
              <a:t>Évitez de retirer des patients de l’essai à moins que ce ne soit vraiment ce qu’ils souhaitent</a:t>
            </a:r>
          </a:p>
          <a:p>
            <a:pPr>
              <a:spcBef>
                <a:spcPts val="1200"/>
              </a:spcBef>
            </a:pPr>
            <a:r>
              <a:rPr lang="fr-FR" sz="2400" dirty="0"/>
              <a:t>Les données collectées jusqu'au point de retrait seront toujours utilisées à des fins d'analyse</a:t>
            </a:r>
          </a:p>
          <a:p>
            <a:pPr>
              <a:spcBef>
                <a:spcPts val="1200"/>
              </a:spcBef>
            </a:pPr>
            <a:r>
              <a:rPr lang="fr-FR" sz="2400" dirty="0"/>
              <a:t>Aucun des scénarios ci-dessus ne constitue un écart de protocole </a:t>
            </a:r>
          </a:p>
        </p:txBody>
      </p:sp>
    </p:spTree>
    <p:extLst>
      <p:ext uri="{BB962C8B-B14F-4D97-AF65-F5344CB8AC3E}">
        <p14:creationId xmlns:p14="http://schemas.microsoft.com/office/powerpoint/2010/main" val="141662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 :</a:t>
            </a:r>
            <a:br>
              <a:rPr lang="fr-FR" dirty="0"/>
            </a:br>
            <a:r>
              <a:rPr lang="fr-FR" dirty="0"/>
              <a:t>Résumé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consentement peut être donné de plusieurs manières dans RECOVERY :</a:t>
            </a:r>
          </a:p>
          <a:p>
            <a:pPr lvl="1"/>
            <a:r>
              <a:rPr lang="fr-FR" dirty="0"/>
              <a:t>Par le/la patient/e (directement ou en faisant appel à un témoin si nécessaire)</a:t>
            </a:r>
          </a:p>
          <a:p>
            <a:pPr lvl="1"/>
            <a:r>
              <a:rPr lang="fr-FR" dirty="0"/>
              <a:t>Par représentant légal, si le/la patient/e manque de capacité</a:t>
            </a:r>
          </a:p>
          <a:p>
            <a:pPr lvl="2"/>
            <a:endParaRPr lang="fr-FR" dirty="0"/>
          </a:p>
          <a:p>
            <a:r>
              <a:rPr lang="fr-FR" dirty="0"/>
              <a:t>Si un/e patient/e retrouve sa capacité, doit être contacté/e pour lui demander de consentir à sa participation continue à l'étude</a:t>
            </a:r>
          </a:p>
          <a:p>
            <a:pPr lvl="1"/>
            <a:endParaRPr lang="fr-FR" dirty="0"/>
          </a:p>
          <a:p>
            <a:r>
              <a:rPr lang="fr-FR" dirty="0"/>
              <a:t>Merci pour votre aide sur cet aspect vital de RECOVERY </a:t>
            </a:r>
          </a:p>
        </p:txBody>
      </p:sp>
    </p:spTree>
    <p:extLst>
      <p:ext uri="{BB962C8B-B14F-4D97-AF65-F5344CB8AC3E}">
        <p14:creationId xmlns:p14="http://schemas.microsoft.com/office/powerpoint/2010/main" val="90945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fr-FR" dirty="0"/>
              <a:t>Un consentement éclairé écrit est requis pour tous les patients avant toute procédure spécifique à l’essai (c'est-à-dire qu'il n'y a pas de consentement différé)</a:t>
            </a:r>
          </a:p>
          <a:p>
            <a:pPr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Il existe trois types de consentement :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Directement du/de la patient/e - si le/la patient/e a la capacité et peut signer le formulaire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Avec témoin : si un/e patient/e a la capacité mais est incapable de signer le formulaire, un témoin peut signer en son nom</a:t>
            </a:r>
          </a:p>
          <a:p>
            <a:pPr lvl="1">
              <a:spcBef>
                <a:spcPts val="1200"/>
              </a:spcBef>
            </a:pPr>
            <a:r>
              <a:rPr lang="fr-FR" dirty="0"/>
              <a:t>Représentant légal - si le/la patient/e n'a pas la capacité, le consentement peut être obtenu d'un/e représentant légal (à noter que si le participant retrouve par la suite sa capacité, il/elle doit également fournir son consentement écrit pour continuer)</a:t>
            </a:r>
          </a:p>
          <a:p>
            <a:pPr lvl="1">
              <a:spcBef>
                <a:spcPts val="1200"/>
              </a:spcBef>
            </a:pP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Les critères de détermination de la capacité doivent être les mêmes que pour les soins médicaux de routine dans votre pays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7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39" y="1490662"/>
            <a:ext cx="6323517" cy="5010721"/>
          </a:xfrm>
        </p:spPr>
        <p:txBody>
          <a:bodyPr>
            <a:normAutofit/>
          </a:bodyPr>
          <a:lstStyle/>
          <a:p>
            <a:r>
              <a:rPr lang="fr-FR" sz="2400" dirty="0"/>
              <a:t>Le/la patient/e (ou son représentant légal) doit recevoir la fiche d'information du participant et être autorisé à la lire et à poser toute question</a:t>
            </a:r>
          </a:p>
          <a:p>
            <a:endParaRPr lang="fr-FR" sz="2400" dirty="0"/>
          </a:p>
          <a:p>
            <a:r>
              <a:rPr lang="fr-FR" sz="2400" dirty="0"/>
              <a:t>S'il/elle préfère discuter du procès en personne plutôt que de lire le formulaire, c'est bien (mais cela peut nécessiter une discussion plus longue pour aborder les points du formulaire)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59289-C6E0-5797-D6FC-0038BFE6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70" y="942362"/>
            <a:ext cx="3915504" cy="580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31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5070615"/>
          </a:xfrm>
        </p:spPr>
        <p:txBody>
          <a:bodyPr>
            <a:normAutofit/>
          </a:bodyPr>
          <a:lstStyle/>
          <a:p>
            <a:r>
              <a:rPr lang="fr-FR" sz="1800" b="1" dirty="0"/>
              <a:t>Points clés à aborder lors de la discussion :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Assurez-vous que le/la patient/e a eu le temps de poser toute question.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La participation est </a:t>
            </a:r>
            <a:r>
              <a:rPr lang="fr-FR" sz="1600" u="sng" dirty="0"/>
              <a:t>volontaire</a:t>
            </a:r>
            <a:r>
              <a:rPr lang="fr-FR" sz="1600" dirty="0"/>
              <a:t>, s'il/elle n'adhère pas, recevra quand même les meilleurs soins disponibles.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S’il/elle adhère, il peut changer d’avis et se retirer à tout moment.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Tous les traitements peuvent avoir des effets secondaires et ils seront surveillés.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Certaines de ses données seront partagées avec l'équipe d'essai en dehors de l'hôpital (et éventuellement avec les responsables qui vérifient que l'essai se déroule correctement)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Ces données ne lui seront liées que via un code, non identifiable, et toute personne qui les verra sera tenue aux règles de confidentialité. 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L'équipe d'essai collectera des données le/la concernant à partir de son dossier médical hospitalier pendant 6 mois, et pourra le/la contacter ou contacter ses proches (inutile de mentionner cela si vous savez que les dossiers locaux de votre site seront suffisants pour remplir le formulaire de suivi sans contacter le/la patient/e). </a:t>
            </a:r>
          </a:p>
          <a:p>
            <a:pPr lvl="1">
              <a:spcBef>
                <a:spcPts val="1200"/>
              </a:spcBef>
            </a:pPr>
            <a:r>
              <a:rPr lang="fr-FR" sz="1600" dirty="0"/>
              <a:t>Ses données seront conservées en sécurité et pendant au moins 25 ans. Les données anonymisées peuvent être partagées avec des chercheurs étudiant la pneumonie ou d’autres maladies infectieuses.</a:t>
            </a:r>
          </a:p>
          <a:p>
            <a:r>
              <a:rPr lang="fr-FR" sz="1800" dirty="0"/>
              <a:t>Ceux-ci sont répertoriés sur le formulaire de consentement, alors utilisez le formulaire comme guide.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140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 : </a:t>
            </a:r>
            <a:br>
              <a:rPr lang="fr-FR" dirty="0"/>
            </a:br>
            <a:r>
              <a:rPr lang="fr-FR" dirty="0"/>
              <a:t>locuteurs d'autres langues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20" y="1440888"/>
            <a:ext cx="11291559" cy="458007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  <a:p>
            <a:r>
              <a:rPr lang="fr-FR" dirty="0"/>
              <a:t>Si la personne qui donne son consentement ne parle pas la langue, le processus doit être soutenu par un traducteur impartial (c'est-à-dire non membre de l'équipe de recherche), cela peut être un service de traduction téléphonique</a:t>
            </a:r>
          </a:p>
          <a:p>
            <a:endParaRPr lang="fr-FR" dirty="0"/>
          </a:p>
          <a:p>
            <a:r>
              <a:rPr lang="fr-FR" dirty="0"/>
              <a:t>Veuillez documenter dans les notes comment le consentement a été obtenu dans de telles situations</a:t>
            </a:r>
          </a:p>
        </p:txBody>
      </p:sp>
    </p:spTree>
    <p:extLst>
      <p:ext uri="{BB962C8B-B14F-4D97-AF65-F5344CB8AC3E}">
        <p14:creationId xmlns:p14="http://schemas.microsoft.com/office/powerpoint/2010/main" val="187969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 : </a:t>
            </a:r>
            <a:br>
              <a:rPr lang="fr-FR" dirty="0"/>
            </a:br>
            <a:r>
              <a:rPr lang="fr-FR" dirty="0"/>
              <a:t>Directement du/de la patient/e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" y="1434787"/>
            <a:ext cx="5599929" cy="503002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dirty="0"/>
              <a:t>Si le/la patient/e a la capacité et peut signer, il/elle doit écrire son nom, signature et la date sur le formulaire</a:t>
            </a:r>
          </a:p>
          <a:p>
            <a:endParaRPr lang="fr-FR" dirty="0"/>
          </a:p>
          <a:p>
            <a:r>
              <a:rPr lang="fr-FR" dirty="0"/>
              <a:t>La personne qui demande le consentement devra ensuite faire de même et compléter les autres informations sur le formulaire de consentement (le numéro d'étude sera attribué lors de la randomisation)</a:t>
            </a:r>
          </a:p>
          <a:p>
            <a:endParaRPr lang="fr-FR" dirty="0"/>
          </a:p>
          <a:p>
            <a:r>
              <a:rPr lang="fr-FR" dirty="0"/>
              <a:t>Originaux signés :</a:t>
            </a:r>
          </a:p>
          <a:p>
            <a:pPr lvl="1"/>
            <a:r>
              <a:rPr lang="fr-FR" dirty="0"/>
              <a:t>1 pour le/la participant (original)</a:t>
            </a:r>
          </a:p>
          <a:p>
            <a:pPr lvl="1"/>
            <a:r>
              <a:rPr lang="fr-FR" dirty="0"/>
              <a:t>1 pour ISF (original)</a:t>
            </a:r>
          </a:p>
          <a:p>
            <a:pPr lvl="1"/>
            <a:r>
              <a:rPr lang="fr-FR" i="1" dirty="0"/>
              <a:t>1 pour le dossier médical (si nécessaire)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9D959-5BBF-0951-400F-087685530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001" y="1452545"/>
            <a:ext cx="2929739" cy="4551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16CC0F-C171-514A-340F-526C68AFA548}"/>
              </a:ext>
            </a:extLst>
          </p:cNvPr>
          <p:cNvSpPr/>
          <p:nvPr/>
        </p:nvSpPr>
        <p:spPr>
          <a:xfrm>
            <a:off x="5672001" y="4930272"/>
            <a:ext cx="2929739" cy="853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E3B5D-805D-7089-C4D9-94837B422172}"/>
              </a:ext>
            </a:extLst>
          </p:cNvPr>
          <p:cNvSpPr/>
          <p:nvPr/>
        </p:nvSpPr>
        <p:spPr>
          <a:xfrm>
            <a:off x="5672001" y="3870252"/>
            <a:ext cx="2929739" cy="9826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FE699-2295-08A6-E72F-E0C72502586F}"/>
              </a:ext>
            </a:extLst>
          </p:cNvPr>
          <p:cNvSpPr txBox="1"/>
          <p:nvPr/>
        </p:nvSpPr>
        <p:spPr>
          <a:xfrm>
            <a:off x="9340425" y="5619159"/>
            <a:ext cx="2791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Complété par la personne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RECUEILLANT le consentement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D15D48-31B2-45EC-AE56-E9479C7A412E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872948" y="5357193"/>
            <a:ext cx="467477" cy="5543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A30D33-A05C-AFCF-CBE2-8C933FB7B87F}"/>
              </a:ext>
            </a:extLst>
          </p:cNvPr>
          <p:cNvSpPr txBox="1"/>
          <p:nvPr/>
        </p:nvSpPr>
        <p:spPr>
          <a:xfrm>
            <a:off x="9340425" y="3333538"/>
            <a:ext cx="241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Complété par la personne 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QUI DONNE le consentement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9C5AD5-7C2D-EA7C-BA38-AE81989B754A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8872948" y="3749037"/>
            <a:ext cx="467477" cy="5281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Consentement éclairé : </a:t>
            </a:r>
            <a:br>
              <a:rPr lang="fr-FR" dirty="0"/>
            </a:br>
            <a:r>
              <a:rPr lang="fr-FR" dirty="0"/>
              <a:t>Avec témoin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96" y="1517082"/>
            <a:ext cx="5805272" cy="534091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r-FR" dirty="0"/>
              <a:t>si le/la patient/e a la capacité mais il/elle est incapable de signer, alors un témoin impartial (c'est-à-dire non membre de l'équipe de recherche) doit remplir le formulaire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personne qui demande le consentement devra ensuite faire de même et compléter les autres informations sur le formulaire de consentement (le numéro d'étude sera attribué lors de la randomisation)</a:t>
            </a:r>
          </a:p>
          <a:p>
            <a:endParaRPr lang="fr-FR" dirty="0"/>
          </a:p>
          <a:p>
            <a:r>
              <a:rPr lang="fr-FR" dirty="0"/>
              <a:t>Originaux signés :</a:t>
            </a:r>
          </a:p>
          <a:p>
            <a:pPr lvl="1"/>
            <a:r>
              <a:rPr lang="fr-FR" dirty="0"/>
              <a:t>1 pour le/la participant (original)</a:t>
            </a:r>
          </a:p>
          <a:p>
            <a:pPr lvl="1"/>
            <a:r>
              <a:rPr lang="fr-FR" dirty="0"/>
              <a:t>1 pour ISF (original)</a:t>
            </a:r>
          </a:p>
          <a:p>
            <a:pPr lvl="1"/>
            <a:r>
              <a:rPr lang="fr-FR" i="1" dirty="0"/>
              <a:t>1 pour le dossier médical (si nécessaire)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67E48-D099-FE2E-C0E5-A8F87297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713" y="1517082"/>
            <a:ext cx="3330708" cy="50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8602EE-57E6-DFC7-4895-F1038CF89930}"/>
              </a:ext>
            </a:extLst>
          </p:cNvPr>
          <p:cNvSpPr/>
          <p:nvPr/>
        </p:nvSpPr>
        <p:spPr>
          <a:xfrm>
            <a:off x="6448684" y="3263781"/>
            <a:ext cx="3057329" cy="2627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BE246-7A97-DA1E-5FF5-B26C32C7B802}"/>
              </a:ext>
            </a:extLst>
          </p:cNvPr>
          <p:cNvSpPr/>
          <p:nvPr/>
        </p:nvSpPr>
        <p:spPr>
          <a:xfrm>
            <a:off x="6448684" y="2937683"/>
            <a:ext cx="3057327" cy="2627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804CA-3D4B-2D88-0415-8F103A455284}"/>
              </a:ext>
            </a:extLst>
          </p:cNvPr>
          <p:cNvSpPr txBox="1"/>
          <p:nvPr/>
        </p:nvSpPr>
        <p:spPr>
          <a:xfrm>
            <a:off x="9617708" y="3772544"/>
            <a:ext cx="260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Complété par la personne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RECUEILLANT le consentement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E0F99-DFBB-535D-EB25-DA289BD992C2}"/>
              </a:ext>
            </a:extLst>
          </p:cNvPr>
          <p:cNvCxnSpPr>
            <a:cxnSpLocks/>
          </p:cNvCxnSpPr>
          <p:nvPr/>
        </p:nvCxnSpPr>
        <p:spPr>
          <a:xfrm flipH="1" flipV="1">
            <a:off x="9555660" y="3429000"/>
            <a:ext cx="389740" cy="34354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D29E8D-DED9-D7F6-1086-E79F96BFFAD6}"/>
              </a:ext>
            </a:extLst>
          </p:cNvPr>
          <p:cNvSpPr txBox="1"/>
          <p:nvPr/>
        </p:nvSpPr>
        <p:spPr>
          <a:xfrm>
            <a:off x="10108666" y="2263393"/>
            <a:ext cx="1995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Complété par la personne 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TÉMOIN du consentement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A56D65-42EC-B19E-3D1B-470F10F143B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9555660" y="2802002"/>
            <a:ext cx="553006" cy="115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6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5E6B3-B4A9-D6B2-32E6-1F58C883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Consentement éclairé : </a:t>
            </a:r>
            <a:r>
              <a:t/>
            </a:r>
            <a:br/>
            <a:r>
              <a:rPr lang="fr-FR"/>
              <a:t>Représentant légal (1/3)</a:t>
            </a:r>
            <a:endParaRPr lang="fr-FR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25665-D244-93F4-7B86-B87E984C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600" dirty="0"/>
              <a:t>Le/la représentant légal/e acceptable est déterminé/e par les lois nationales (voir également la section 3.3 de l’annexe du protocole de l’UE pour plus de précisions).</a:t>
            </a:r>
            <a:r>
              <a:rPr dirty="0"/>
              <a:t/>
            </a:r>
            <a:br>
              <a:rPr dirty="0"/>
            </a:br>
            <a:endParaRPr lang="fr-FR" sz="2600" dirty="0"/>
          </a:p>
          <a:p>
            <a:r>
              <a:rPr lang="fr-FR" sz="2600" i="1" dirty="0"/>
              <a:t>En Belgique, la représentation légale est déterminée dans un ordre successif (administrateur, ou à défaut, l’époux/-se, le/la concubin/e légal/e, de facto le/la concubin/e, un/e enfant majeur/e, un parent, un frère ou une sœur majeurs). Un clinicien, même s’il est indépendant de l’essai, ne peut pas agir en qualité de représentant légal en Belgique. </a:t>
            </a:r>
          </a:p>
        </p:txBody>
      </p:sp>
    </p:spTree>
    <p:extLst>
      <p:ext uri="{BB962C8B-B14F-4D97-AF65-F5344CB8AC3E}">
        <p14:creationId xmlns:p14="http://schemas.microsoft.com/office/powerpoint/2010/main" val="27995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Consentement éclairé : </a:t>
            </a:r>
            <a:r>
              <a:t/>
            </a:r>
            <a:br/>
            <a:r>
              <a:rPr lang="fr-FR"/>
              <a:t>Représentant légal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596885"/>
            <a:ext cx="6430624" cy="512895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/>
              <a:t>Si le/la patient/e n’est pas en capacité en raison de la maladie actuelle ou d’une déficience préexistante, il est nécessaire d’obtenir le consentement d’un/e représentant légal/e, qui doit signer le formulaire de consentement.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La personne qui demande le consentement devra ensuite faire de même et compléter les autres informations sur le formulaire de consentement (le numéro d’étude sera attribué lors de la randomisation).</a:t>
            </a:r>
          </a:p>
          <a:p>
            <a:endParaRPr lang="fr-FR" sz="2100" dirty="0"/>
          </a:p>
          <a:p>
            <a:r>
              <a:rPr lang="fr-FR" dirty="0"/>
              <a:t>Originaux signés :</a:t>
            </a:r>
            <a:endParaRPr lang="fr-FR" dirty="0">
              <a:ea typeface="Calibri"/>
              <a:cs typeface="Calibri"/>
            </a:endParaRPr>
          </a:p>
          <a:p>
            <a:pPr lvl="1"/>
            <a:r>
              <a:rPr lang="fr-FR" dirty="0"/>
              <a:t>1 pour le/la participant/e (original)</a:t>
            </a:r>
          </a:p>
          <a:p>
            <a:pPr lvl="1"/>
            <a:r>
              <a:rPr lang="fr-FR" dirty="0"/>
              <a:t>1 pour ISF (original)</a:t>
            </a:r>
          </a:p>
          <a:p>
            <a:pPr lvl="1"/>
            <a:r>
              <a:rPr lang="fr-FR" i="1" dirty="0"/>
              <a:t>1 pour le dossier médical (si nécessaire)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97317-F514-FD11-2CFE-494A17EE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88" y="1453113"/>
            <a:ext cx="2863421" cy="431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BA302-EE82-4219-9BBC-0421F1D7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675" y="2065154"/>
            <a:ext cx="2686460" cy="4310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DD362D-8091-585C-41D4-8BD1F08AF803}"/>
              </a:ext>
            </a:extLst>
          </p:cNvPr>
          <p:cNvSpPr/>
          <p:nvPr/>
        </p:nvSpPr>
        <p:spPr>
          <a:xfrm>
            <a:off x="9445676" y="2398096"/>
            <a:ext cx="2686460" cy="111654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EBE59-E758-296D-76B5-EDA29EE47923}"/>
              </a:ext>
            </a:extLst>
          </p:cNvPr>
          <p:cNvSpPr/>
          <p:nvPr/>
        </p:nvSpPr>
        <p:spPr>
          <a:xfrm>
            <a:off x="6570389" y="4377148"/>
            <a:ext cx="2823316" cy="11333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AD87E-5563-969F-9BE2-B285F35050E4}"/>
              </a:ext>
            </a:extLst>
          </p:cNvPr>
          <p:cNvSpPr txBox="1"/>
          <p:nvPr/>
        </p:nvSpPr>
        <p:spPr>
          <a:xfrm>
            <a:off x="9821599" y="4084760"/>
            <a:ext cx="204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Complété par la personne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RECUEILLANT le consentement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8FBC65-E480-073D-6BCD-43344C51F157}"/>
              </a:ext>
            </a:extLst>
          </p:cNvPr>
          <p:cNvCxnSpPr>
            <a:cxnSpLocks/>
          </p:cNvCxnSpPr>
          <p:nvPr/>
        </p:nvCxnSpPr>
        <p:spPr>
          <a:xfrm flipV="1">
            <a:off x="10803547" y="3580012"/>
            <a:ext cx="0" cy="52881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818B4B-DD23-C15B-3A8E-65030C0A7E5C}"/>
              </a:ext>
            </a:extLst>
          </p:cNvPr>
          <p:cNvSpPr txBox="1"/>
          <p:nvPr/>
        </p:nvSpPr>
        <p:spPr>
          <a:xfrm>
            <a:off x="6600384" y="5959028"/>
            <a:ext cx="276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Complété par le représentant 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légal </a:t>
            </a:r>
          </a:p>
          <a:p>
            <a:pPr algn="ctr"/>
            <a:r>
              <a:rPr lang="fr-FR" sz="1600" b="1" dirty="0">
                <a:solidFill>
                  <a:srgbClr val="00B050"/>
                </a:solidFill>
              </a:rPr>
              <a:t>QUI DONNE le consentement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93D959-D22E-D934-E704-A49C5F8C64AF}"/>
              </a:ext>
            </a:extLst>
          </p:cNvPr>
          <p:cNvCxnSpPr>
            <a:cxnSpLocks/>
          </p:cNvCxnSpPr>
          <p:nvPr/>
        </p:nvCxnSpPr>
        <p:spPr>
          <a:xfrm flipV="1">
            <a:off x="8783054" y="5581417"/>
            <a:ext cx="137833" cy="4343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097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da8b95e3-0832-4b78-8e75-9ac16af634b6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DF200-3DD7-4CD7-9154-AF45445BEB35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e24a5490-9448-43da-8423-b3a3f301c12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54F1ECD-2109-4F33-AD23-08BDB0853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2591E-FDB7-46AD-B948-0AF14F852C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1409</Words>
  <Application>Microsoft Office PowerPoint</Application>
  <PresentationFormat>Widescreen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 L’essai RECOVERY</vt:lpstr>
      <vt:lpstr>Consentement éclairé</vt:lpstr>
      <vt:lpstr>Consentement éclairé</vt:lpstr>
      <vt:lpstr>Consentement éclairé</vt:lpstr>
      <vt:lpstr>Consentement éclairé :  locuteurs d'autres langues</vt:lpstr>
      <vt:lpstr>Consentement éclairé :  Directement du/de la patient/e</vt:lpstr>
      <vt:lpstr>Consentement éclairé :  Avec témoin</vt:lpstr>
      <vt:lpstr>Consentement éclairé :  Représentant légal (1/3)</vt:lpstr>
      <vt:lpstr>Consentement éclairé :  Représentant légal (2/3)</vt:lpstr>
      <vt:lpstr>Consentement éclairé : Représentant légal (3/3)</vt:lpstr>
      <vt:lpstr>Retrait </vt:lpstr>
      <vt:lpstr>Consentement éclairé : 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146</cp:revision>
  <cp:lastPrinted>2020-03-18T19:42:16Z</cp:lastPrinted>
  <dcterms:created xsi:type="dcterms:W3CDTF">2020-03-14T13:47:38Z</dcterms:created>
  <dcterms:modified xsi:type="dcterms:W3CDTF">2025-01-15T10:33:50Z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