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352" r:id="rId5"/>
    <p:sldId id="369" r:id="rId6"/>
    <p:sldId id="368" r:id="rId7"/>
    <p:sldId id="372" r:id="rId8"/>
    <p:sldId id="378" r:id="rId9"/>
    <p:sldId id="370" r:id="rId10"/>
    <p:sldId id="371" r:id="rId11"/>
    <p:sldId id="353" r:id="rId12"/>
    <p:sldId id="377" r:id="rId13"/>
    <p:sldId id="373" r:id="rId14"/>
    <p:sldId id="379" r:id="rId15"/>
    <p:sldId id="374" r:id="rId16"/>
    <p:sldId id="331" r:id="rId17"/>
  </p:sldIdLst>
  <p:sldSz cx="12192000" cy="6858000"/>
  <p:notesSz cx="6881813" cy="966152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ies Gillesen" initials="AG" lastIdx="1" clrIdx="0">
    <p:extLst>
      <p:ext uri="{19B8F6BF-5375-455C-9EA6-DF929625EA0E}">
        <p15:presenceInfo xmlns:p15="http://schemas.microsoft.com/office/powerpoint/2012/main" userId="Annelies Gille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0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322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8"/>
          <a:stretch/>
        </p:blipFill>
        <p:spPr>
          <a:xfrm>
            <a:off x="8610600" y="301160"/>
            <a:ext cx="2880360" cy="6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90947"/>
            <a:ext cx="9144000" cy="100874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9E3159"/>
                </a:solidFill>
                <a:latin typeface="+mn-lt"/>
              </a:rPr>
              <a:t>RECOVERY EU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378" y="4036473"/>
            <a:ext cx="10394830" cy="2252184"/>
          </a:xfrm>
        </p:spPr>
        <p:txBody>
          <a:bodyPr>
            <a:normAutofit/>
          </a:bodyPr>
          <a:lstStyle/>
          <a:p>
            <a:r>
              <a:rPr lang="nl-NL" sz="3500" b="1" dirty="0"/>
              <a:t>Corticosteroïdenbehandeling voor CAP </a:t>
            </a:r>
          </a:p>
          <a:p>
            <a:r>
              <a:rPr lang="nl-NL" sz="3500" b="1" dirty="0"/>
              <a:t>Training</a:t>
            </a:r>
          </a:p>
          <a:p>
            <a:endParaRPr lang="nl-NL" sz="2800" b="1" dirty="0"/>
          </a:p>
          <a:p>
            <a:r>
              <a:rPr lang="nl-NL" sz="2000" b="1" dirty="0">
                <a:solidFill>
                  <a:schemeClr val="bg1">
                    <a:lumMod val="50000"/>
                  </a:schemeClr>
                </a:solidFill>
              </a:rPr>
              <a:t>V1.0 2024-01-08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98502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07" y="1457987"/>
            <a:ext cx="8026340" cy="4155733"/>
          </a:xfrm>
        </p:spPr>
        <p:txBody>
          <a:bodyPr>
            <a:noAutofit/>
          </a:bodyPr>
          <a:lstStyle/>
          <a:p>
            <a:r>
              <a:rPr lang="nl-NL" sz="2200" dirty="0"/>
              <a:t>Betreft volwassen ≥18 jaar</a:t>
            </a:r>
          </a:p>
          <a:p>
            <a:r>
              <a:rPr lang="nl-NL" sz="2200" dirty="0"/>
              <a:t>Hypoxie niet vereist (verschil met de Influenza corticosteroïdenvergelijking)</a:t>
            </a:r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Vrouwen die zwanger zijn of borstvoeding geven mogen deelnemen (maar gebruik prednisolon/hydrocortison i.p.v. dexamethason - zie het protocol voor de dosering) </a:t>
            </a:r>
          </a:p>
          <a:p>
            <a:r>
              <a:rPr lang="nl-NL" sz="2200" dirty="0"/>
              <a:t>Patiënten met lever- of nierfalen mogen deelnemen</a:t>
            </a:r>
          </a:p>
          <a:p>
            <a:endParaRPr lang="nl-NL" sz="2200" dirty="0"/>
          </a:p>
          <a:p>
            <a:r>
              <a:rPr lang="nl-NL" sz="2200" dirty="0"/>
              <a:t>Patiënten mogen niet deelnemen als hun behandelend arts van mening is dat corticosteroïden voor hen </a:t>
            </a:r>
            <a:r>
              <a:rPr lang="nl-NL" sz="2200" i="1" dirty="0"/>
              <a:t>geïndiceerd</a:t>
            </a:r>
            <a:r>
              <a:rPr lang="nl-NL" sz="2200" dirty="0"/>
              <a:t> of </a:t>
            </a:r>
            <a:r>
              <a:rPr lang="nl-NL" sz="2200" i="1" dirty="0"/>
              <a:t>gecontra-ïndiceerd</a:t>
            </a:r>
            <a:r>
              <a:rPr lang="nl-NL" sz="2200" dirty="0"/>
              <a:t> zijn, ongeacht de reden</a:t>
            </a:r>
          </a:p>
          <a:p>
            <a:endParaRPr lang="nl-NL" sz="2200" dirty="0"/>
          </a:p>
          <a:p>
            <a:endParaRPr lang="nl-NL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0"/>
            <a:ext cx="10515600" cy="1325563"/>
          </a:xfrm>
        </p:spPr>
        <p:txBody>
          <a:bodyPr/>
          <a:lstStyle/>
          <a:p>
            <a:r>
              <a:rPr lang="nl-NL"/>
              <a:t>CAP Corticosteroïdenvergelijking</a:t>
            </a:r>
            <a:endParaRPr lang="nl-NL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9007" y="5371124"/>
            <a:ext cx="11301975" cy="1235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200" dirty="0"/>
          </a:p>
          <a:p>
            <a:r>
              <a:rPr lang="nl-NL" sz="2200" dirty="0"/>
              <a:t>Als een patiënt zo ingedeeld is dat hij alleen normale zorg krijgt, en het wordt daarna nodig om corticosteroïden toe te dienen, dan moet dat gebeuren (het </a:t>
            </a:r>
            <a:r>
              <a:rPr lang="nl-NL" sz="2200" i="1" dirty="0"/>
              <a:t>hoort</a:t>
            </a:r>
            <a:r>
              <a:rPr lang="nl-NL" sz="2200" dirty="0"/>
              <a:t> alleen te gebeuren vanwege een verandering in zijn klinische toestand)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30849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20" y="1755523"/>
            <a:ext cx="7505480" cy="4580078"/>
          </a:xfrm>
        </p:spPr>
        <p:txBody>
          <a:bodyPr>
            <a:noAutofit/>
          </a:bodyPr>
          <a:lstStyle/>
          <a:p>
            <a:r>
              <a:rPr lang="nl-NL" sz="2200" dirty="0"/>
              <a:t>Dexamethason is een CYP3A4 substraat, er is dus een risico op verhoogde blootstelling en bijwerkingen bij toediening naast andere sterke CYP3A4-inhibitoren, bv. </a:t>
            </a:r>
          </a:p>
          <a:p>
            <a:pPr lvl="1"/>
            <a:r>
              <a:rPr lang="nl-NL" sz="2200" dirty="0"/>
              <a:t>claritromycine/erytromycine (</a:t>
            </a:r>
            <a:r>
              <a:rPr lang="nl-NL" sz="2200" u="sng" dirty="0"/>
              <a:t>maar niet azitromycine</a:t>
            </a:r>
            <a:r>
              <a:rPr lang="nl-NL" sz="2200" dirty="0"/>
              <a:t>)</a:t>
            </a:r>
          </a:p>
          <a:p>
            <a:pPr lvl="1"/>
            <a:r>
              <a:rPr lang="nl-NL" sz="2200" dirty="0"/>
              <a:t>Ritonavir/cobicistat</a:t>
            </a:r>
          </a:p>
          <a:p>
            <a:pPr lvl="1"/>
            <a:r>
              <a:rPr lang="nl-NL" sz="2200" dirty="0"/>
              <a:t>Azool-fungiciden </a:t>
            </a:r>
          </a:p>
          <a:p>
            <a:endParaRPr lang="nl-NL" sz="2400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5080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CAP Corticosteroïdenvergelijking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3225" y="3747224"/>
            <a:ext cx="10730375" cy="1857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/>
          </a:p>
          <a:p>
            <a:r>
              <a:rPr lang="nl-NL" sz="2200" dirty="0"/>
              <a:t>Overweeg of een sterke CYP3A4-inhibitor veilig kan worden onderbroken/vervangen; overweeg of extra monitoring op bijwerkingen van steroïden nodig is</a:t>
            </a:r>
          </a:p>
          <a:p>
            <a:endParaRPr lang="nl-NL" sz="2200" dirty="0"/>
          </a:p>
          <a:p>
            <a:r>
              <a:rPr lang="nl-NL" sz="2200" dirty="0"/>
              <a:t>Is de sterke CYP3A4-inhibitor niet te vermijden, dan kan het ongewenst zijn om de patiënt in de corticosteroïden-vergelijking op te nemen, maar het protocol verbiedt dit niet, want de behandeling hoort gebaseerd te worden op de beoordeling van de individuele risico's/voordelen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6124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76" y="1482585"/>
            <a:ext cx="8177676" cy="4580078"/>
          </a:xfrm>
        </p:spPr>
        <p:txBody>
          <a:bodyPr>
            <a:noAutofit/>
          </a:bodyPr>
          <a:lstStyle/>
          <a:p>
            <a:r>
              <a:rPr lang="nl-NL" sz="1800" dirty="0"/>
              <a:t>Dexamethason 6mg eenmaal daags, oraal/neussonde of IV </a:t>
            </a:r>
          </a:p>
          <a:p>
            <a:r>
              <a:rPr lang="nl-NL" sz="1800" dirty="0"/>
              <a:t>Behandeling duurt 10 dagen, of tot ontslag uit het ziekenhuis als dat eerder is</a:t>
            </a:r>
          </a:p>
          <a:p>
            <a:r>
              <a:rPr lang="nl-NL" sz="1800" dirty="0"/>
              <a:t>Geen monsters voor baseline noch follow-up</a:t>
            </a:r>
          </a:p>
          <a:p>
            <a:pPr marL="0" indent="0">
              <a:buNone/>
            </a:pPr>
            <a:endParaRPr lang="nl-NL" sz="800" dirty="0"/>
          </a:p>
          <a:p>
            <a:r>
              <a:rPr lang="nl-NL" sz="1800" dirty="0"/>
              <a:t>De belangrijkste bijwerkingen van corticosteroïden moeten overwogen en voorzien worden, volgens de normale praktijk, bv.</a:t>
            </a:r>
          </a:p>
          <a:p>
            <a:pPr lvl="1"/>
            <a:r>
              <a:rPr lang="nl-NL" sz="1800" dirty="0"/>
              <a:t>Risico op hyperglycemie (overweeg of extra monitoring nodig is)</a:t>
            </a:r>
          </a:p>
          <a:p>
            <a:pPr lvl="1"/>
            <a:r>
              <a:rPr lang="nl-NL" sz="1800" dirty="0"/>
              <a:t>Schade aan de maagwand (overweeg een maagbeschermer als het risico hoog is)</a:t>
            </a:r>
          </a:p>
          <a:p>
            <a:pPr lvl="1"/>
            <a:r>
              <a:rPr lang="nl-NL" sz="1800" dirty="0"/>
              <a:t>Infectie (i.h.b. als er om andere redenen immunosuppressie plaatsvindt)</a:t>
            </a:r>
          </a:p>
          <a:p>
            <a:pPr lvl="1"/>
            <a:r>
              <a:rPr lang="nl-NL" sz="1800" dirty="0"/>
              <a:t>Psychiatrische reacties</a:t>
            </a:r>
          </a:p>
          <a:p>
            <a:pPr lvl="1"/>
            <a:r>
              <a:rPr lang="nl-NL" sz="1800" dirty="0"/>
              <a:t>Vocht vasthouden</a:t>
            </a:r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3224" y="4797124"/>
            <a:ext cx="11898775" cy="15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2000" dirty="0"/>
          </a:p>
          <a:p>
            <a:endParaRPr lang="en-GB" sz="2400" i="1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08000" y="0"/>
            <a:ext cx="10515600" cy="1325563"/>
          </a:xfrm>
        </p:spPr>
        <p:txBody>
          <a:bodyPr/>
          <a:lstStyle/>
          <a:p>
            <a:r>
              <a:rPr lang="nl-NL"/>
              <a:t>CAP Corticosteroïdenvergelijking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00" y="5524895"/>
            <a:ext cx="11760200" cy="1289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NL" sz="2200" dirty="0"/>
              <a:t>Risico op bijnierschorsinsufficiëntie na plotselinge stopzetting, bv. bij patiënten met significant eerder gebruik van corticosteroïden of andere oorzaken van bijnierschorsinsufficiëntie (overweeg geleidelijk stopzetten volgens de normale praktijk)</a:t>
            </a:r>
          </a:p>
          <a:p>
            <a:pPr lvl="1"/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68761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5B38-4503-6E45-9E3F-977751B9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10515600" cy="1325563"/>
          </a:xfrm>
        </p:spPr>
        <p:txBody>
          <a:bodyPr/>
          <a:lstStyle/>
          <a:p>
            <a:r>
              <a:rPr lang="nl-NL"/>
              <a:t>Samenvatting - CAP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DC997-BAB2-E147-9D89-FE208291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02" y="1596885"/>
            <a:ext cx="10375833" cy="4580078"/>
          </a:xfrm>
        </p:spPr>
        <p:txBody>
          <a:bodyPr>
            <a:normAutofit/>
          </a:bodyPr>
          <a:lstStyle/>
          <a:p>
            <a:r>
              <a:rPr lang="nl-NL" sz="2400" dirty="0"/>
              <a:t>CAP is wereldwijd een hoofdoorzaak van ziekenhuisopname en overlijden</a:t>
            </a:r>
          </a:p>
          <a:p>
            <a:endParaRPr lang="nl-NL" sz="2400" dirty="0"/>
          </a:p>
          <a:p>
            <a:r>
              <a:rPr lang="nl-NL" sz="2400" dirty="0"/>
              <a:t>Als inzet van corticosteroïden het overlijdensrisico kan verminderen, al is het maar met 10-20%, dan kan dit tientallen of honderden duizenden levens redden</a:t>
            </a:r>
          </a:p>
          <a:p>
            <a:endParaRPr lang="nl-NL" sz="2400" dirty="0"/>
          </a:p>
          <a:p>
            <a:r>
              <a:rPr lang="nl-NL" sz="2400" dirty="0"/>
              <a:t>Om te weten of corticosteroïden wel of geen gunstig effect hebben is gerandomiseerd onderzoek nodig met veel grotere aantallen patiënten dan tot nu toe</a:t>
            </a:r>
          </a:p>
          <a:p>
            <a:endParaRPr lang="nl-NL" sz="2400" dirty="0"/>
          </a:p>
          <a:p>
            <a:r>
              <a:rPr lang="nl-NL" sz="2400" dirty="0"/>
              <a:t>Overweeg alstublieft deelname aan RECOVERY voor zoveel mogelijk patiënten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0573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835537" cy="1325563"/>
          </a:xfrm>
        </p:spPr>
        <p:txBody>
          <a:bodyPr>
            <a:normAutofit/>
          </a:bodyPr>
          <a:lstStyle/>
          <a:p>
            <a:r>
              <a:rPr lang="nl-NL" sz="3600" dirty="0"/>
              <a:t>Community-acquired pneumonie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0" y="1493052"/>
            <a:ext cx="7616420" cy="5195671"/>
          </a:xfrm>
        </p:spPr>
        <p:txBody>
          <a:bodyPr>
            <a:normAutofit/>
          </a:bodyPr>
          <a:lstStyle/>
          <a:p>
            <a:r>
              <a:rPr lang="nl-NL" sz="2000" dirty="0"/>
              <a:t>CAP wordt, buiten pandemie-situaties, meestal veroorzaakt door bacteriën in de bovenste luchtwegen</a:t>
            </a:r>
          </a:p>
          <a:p>
            <a:endParaRPr lang="nl-NL" sz="900" dirty="0"/>
          </a:p>
          <a:p>
            <a:r>
              <a:rPr lang="nl-NL" sz="2000" dirty="0"/>
              <a:t>De ziektekiem wordt meestal niet geïdentificeerd, de diagnose wordt gesteld op basis van de typische symptomen en radiologie, en behandeld met empirische antibiotica en verpleegzorg</a:t>
            </a:r>
          </a:p>
          <a:p>
            <a:pPr marL="0" indent="0">
              <a:buNone/>
            </a:pPr>
            <a:endParaRPr lang="nl-NL" sz="900" dirty="0"/>
          </a:p>
          <a:p>
            <a:r>
              <a:rPr lang="nl-NL" sz="2000" dirty="0"/>
              <a:t>De RECOVERY CAP vergelijkingsstudie rekruteert patiënten die CAP hebben met een vermoedelijke of aangetoonde bacteriële infectie</a:t>
            </a:r>
          </a:p>
          <a:p>
            <a:endParaRPr lang="nl-NL" sz="900" dirty="0"/>
          </a:p>
          <a:p>
            <a:r>
              <a:rPr lang="nl-NL" sz="2000" dirty="0"/>
              <a:t>CAP is een van de meest voorkomende oorzaken van ziekenhuisopname wereldwijd, en veroorzaakt ~2.500.000 sterfgevallen per jaar</a:t>
            </a:r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213" y="1527481"/>
            <a:ext cx="4295790" cy="3524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85390" y="6519446"/>
            <a:ext cx="4157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/>
              <a:t>Casus met dank aan Jeremy Jones, Radiopaedia.org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5691520"/>
            <a:ext cx="11401020" cy="1022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200" dirty="0"/>
              <a:t>Virale longontstekingen, veroorzaakt door SARS-CoV-2 of influenza, zijn anders qua ziektebeeld en behandeling; de diagnose is snel gesteld met een keeluitstrijkje en PCR. Binnen RECOVERY zijn dit aparte categorieën </a:t>
            </a:r>
          </a:p>
          <a:p>
            <a:endParaRPr lang="nl-NL" sz="1000" dirty="0"/>
          </a:p>
          <a:p>
            <a:endParaRPr lang="nl-NL" sz="22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32230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937" y="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Toelatingseisen voor RECOVERY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89" y="1429757"/>
            <a:ext cx="12089421" cy="47866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000" dirty="0"/>
              <a:t>Opgenomen in ziekenhuis</a:t>
            </a:r>
            <a:endParaRPr lang="nl-NL" sz="7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nl-NL" sz="2000" dirty="0"/>
              <a:t>Longontsteking, bv.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NL" sz="1800" dirty="0"/>
              <a:t>Typische symptomen van een nieuwe infectie van de luchtwegen (hoest, kortademigheid, koorts, enz.); en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NL" sz="1800" dirty="0"/>
              <a:t>Objectief aangetoonde acute longaandoening (door bv. verandering in X-ray/CT/echo, hypoxie, lichamelijk onderzoek); en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NL" sz="1800" dirty="0"/>
              <a:t>Andere oorzaken onwaarschijnlijk of uitgesloten (bv. hartfalen)</a:t>
            </a:r>
          </a:p>
          <a:p>
            <a:pPr marL="457200" lvl="1" indent="0">
              <a:buNone/>
            </a:pPr>
            <a:r>
              <a:rPr lang="nl-NL" sz="1800" i="1" dirty="0"/>
              <a:t>Het gaat echter om een klinische diagnose, gesteld door de behandelend arts (deze criteria zijn een richtlijn)</a:t>
            </a:r>
            <a:endParaRPr lang="nl-NL" sz="700" i="1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nl-NL" sz="2000" dirty="0"/>
              <a:t>Een van de volgende diagnoses: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NL" sz="1800" dirty="0">
                <a:solidFill>
                  <a:schemeClr val="bg1">
                    <a:lumMod val="85000"/>
                  </a:schemeClr>
                </a:solidFill>
              </a:rPr>
              <a:t>Aangetoonde SARS-CoV-2 infectie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NL" sz="1800" dirty="0">
                <a:solidFill>
                  <a:schemeClr val="bg1">
                    <a:lumMod val="85000"/>
                  </a:schemeClr>
                </a:solidFill>
              </a:rPr>
              <a:t>Aangetoonde influenza A of B infectie 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NL" sz="1800" b="1" dirty="0"/>
              <a:t>Community-acquired pneumonie met geplande antibiotica kuur (geen vermoeden van COVID-19/influenza/PCP/TB)</a:t>
            </a:r>
            <a:endParaRPr lang="nl-NL" sz="700" b="1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nl-NL" sz="2000" dirty="0"/>
              <a:t>Geen voorgeschiedenis waardoor deelname risicovol kan zijn voor de patiënt</a:t>
            </a:r>
            <a:endParaRPr lang="nl-NL" sz="7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nl-NL" sz="2000" dirty="0"/>
              <a:t>De behandelend arts is van mening dat geen van de behandelingen binnen het onderzoek specifiek geïndiceerd of gecontra-ïndiceerd is</a:t>
            </a:r>
          </a:p>
        </p:txBody>
      </p:sp>
    </p:spTree>
    <p:extLst>
      <p:ext uri="{BB962C8B-B14F-4D97-AF65-F5344CB8AC3E}">
        <p14:creationId xmlns:p14="http://schemas.microsoft.com/office/powerpoint/2010/main" val="14076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0"/>
            <a:ext cx="7835537" cy="1325563"/>
          </a:xfrm>
        </p:spPr>
        <p:txBody>
          <a:bodyPr>
            <a:normAutofit/>
          </a:bodyPr>
          <a:lstStyle/>
          <a:p>
            <a:r>
              <a:rPr lang="nl-NL" sz="3600" dirty="0"/>
              <a:t>CAP binnen RECOVERY - toelichting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531764"/>
            <a:ext cx="7543800" cy="5032516"/>
          </a:xfrm>
        </p:spPr>
        <p:txBody>
          <a:bodyPr>
            <a:normAutofit/>
          </a:bodyPr>
          <a:lstStyle/>
          <a:p>
            <a:r>
              <a:rPr lang="nl-NL" sz="2000" dirty="0"/>
              <a:t>Patiënten </a:t>
            </a:r>
            <a:r>
              <a:rPr lang="nl-NL" sz="2000" i="1" dirty="0"/>
              <a:t>mogen niet</a:t>
            </a:r>
            <a:r>
              <a:rPr lang="nl-NL" sz="2000" dirty="0"/>
              <a:t> deelnemen als ze lijden aan een vermoedde of aangetoonde</a:t>
            </a:r>
          </a:p>
          <a:p>
            <a:pPr lvl="1"/>
            <a:r>
              <a:rPr lang="nl-NL" sz="1600" dirty="0"/>
              <a:t>Infectie door SARS-COV-2</a:t>
            </a:r>
          </a:p>
          <a:p>
            <a:pPr lvl="1"/>
            <a:r>
              <a:rPr lang="nl-NL" sz="1600" dirty="0"/>
              <a:t>Infectie door influenza</a:t>
            </a:r>
          </a:p>
          <a:p>
            <a:pPr lvl="1"/>
            <a:r>
              <a:rPr lang="nl-NL" sz="1600" dirty="0"/>
              <a:t>Longontsteking door </a:t>
            </a:r>
            <a:r>
              <a:rPr lang="nl-NL" sz="1600" i="1" dirty="0"/>
              <a:t>Pneumocystis jirovecii </a:t>
            </a:r>
            <a:r>
              <a:rPr lang="nl-NL" sz="1600" dirty="0"/>
              <a:t>(‘PCP’ of ‘PJP’)</a:t>
            </a:r>
          </a:p>
          <a:p>
            <a:pPr lvl="1"/>
            <a:r>
              <a:rPr lang="nl-NL" sz="1600" dirty="0"/>
              <a:t>Actieve longtuberculose</a:t>
            </a:r>
          </a:p>
          <a:p>
            <a:r>
              <a:rPr lang="nl-NL" sz="2000" dirty="0"/>
              <a:t>Het is voor het onderzoek </a:t>
            </a:r>
            <a:r>
              <a:rPr lang="nl-NL" sz="2000" b="1" dirty="0"/>
              <a:t>niet</a:t>
            </a:r>
            <a:r>
              <a:rPr lang="nl-NL" sz="2000" dirty="0"/>
              <a:t> verplicht om op deze ziektekiemen te testen (test dus alleen als deel van de gebruikelijke zorg)</a:t>
            </a:r>
          </a:p>
          <a:p>
            <a:endParaRPr lang="nl-NL" sz="900" dirty="0"/>
          </a:p>
          <a:p>
            <a:r>
              <a:rPr lang="nl-NL" sz="2000" dirty="0"/>
              <a:t>Als er andere virussen worden gevonden dan de genoemde (bv. RSV, adenovirus, rhinovirus, etc.) dan is dat géén reden om de patiënt uit te sluiten van deelname</a:t>
            </a: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531764"/>
            <a:ext cx="4295790" cy="352412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8900" y="4881958"/>
            <a:ext cx="11877690" cy="1290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/>
          </a:p>
          <a:p>
            <a:r>
              <a:rPr lang="nl-NL" sz="2400" dirty="0"/>
              <a:t>Voor ‘community-acquired’ wordt de gewone definitie gebruikt; het begrip impliceert:</a:t>
            </a:r>
          </a:p>
          <a:p>
            <a:pPr lvl="1"/>
            <a:r>
              <a:rPr lang="nl-NL" sz="2000" dirty="0"/>
              <a:t>Pneumonie aanwezig toen de patiënt werd opgenomen</a:t>
            </a:r>
          </a:p>
          <a:p>
            <a:pPr lvl="1"/>
            <a:r>
              <a:rPr lang="nl-NL" sz="2000" dirty="0"/>
              <a:t>Geen opname/verblijf in een ziekenhuis of zorginstelling in de 10 dagen voor deze opname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1803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491324"/>
            <a:ext cx="12014200" cy="4871375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Dexamethasone 6mg eenmaal daags verlaagt de mortaliteit van hypoxische COVID-19 patiënten met ongeveer een vijfde</a:t>
            </a:r>
            <a:r>
              <a:rPr lang="nl-NL" sz="2400" baseline="30000" dirty="0"/>
              <a:t>1</a:t>
            </a:r>
          </a:p>
          <a:p>
            <a:endParaRPr lang="nl-NL" sz="1800" dirty="0"/>
          </a:p>
          <a:p>
            <a:r>
              <a:rPr lang="nl-NL" sz="2400" dirty="0"/>
              <a:t>Corticosteroïden hebben ook een gunstig effect tegen ernstige PCP</a:t>
            </a:r>
            <a:r>
              <a:rPr lang="nl-NL" sz="2400" baseline="30000" dirty="0"/>
              <a:t>2</a:t>
            </a:r>
            <a:endParaRPr lang="nl-NL" sz="2400" dirty="0"/>
          </a:p>
          <a:p>
            <a:endParaRPr lang="nl-NL" sz="1800" dirty="0"/>
          </a:p>
          <a:p>
            <a:r>
              <a:rPr lang="nl-NL" sz="2400" dirty="0"/>
              <a:t>Er zijn overeenkomsten met COVID-19, maar bij CAP is er grotere plaatselijke betrokkenheid van de longen, minder ernstige hypoxie, en andere patronen in de activering van het immuunstelsel</a:t>
            </a:r>
            <a:r>
              <a:rPr lang="nl-NL" sz="2400" baseline="30000" dirty="0"/>
              <a:t>3</a:t>
            </a:r>
            <a:endParaRPr lang="nl-NL" sz="2400" dirty="0"/>
          </a:p>
          <a:p>
            <a:endParaRPr lang="nl-NL" sz="1800" dirty="0"/>
          </a:p>
          <a:p>
            <a:r>
              <a:rPr lang="nl-NL" sz="2400" dirty="0"/>
              <a:t>Anders dan COVID-19 is CAP een heterogeen syndroom, het wordt veroorzaakt door verschillende pathogenen</a:t>
            </a:r>
          </a:p>
          <a:p>
            <a:endParaRPr lang="nl-NL" sz="2400" dirty="0"/>
          </a:p>
          <a:p>
            <a:pPr marL="0" indent="0" algn="ctr">
              <a:buNone/>
            </a:pPr>
            <a:r>
              <a:rPr lang="nl-NL" sz="2400" i="1" dirty="0"/>
              <a:t>Verminderen corticosteroïden de mortaliteit onder ziekenhuispatiënten met CAP?</a:t>
            </a:r>
          </a:p>
          <a:p>
            <a:endParaRPr lang="nl-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62699"/>
            <a:ext cx="103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1 RECOVERY Collaborative Group. N Engl J Med. 2021 PMID32678530        2 Ewald H, et al. Cochrane Database Syst Rev. 2015 PMID25835432 </a:t>
            </a:r>
          </a:p>
          <a:p>
            <a:r>
              <a:rPr lang="nl-NL" sz="1400" dirty="0"/>
              <a:t>3 Ibáñez-Prada ED, et al Respir Res. 2023 PMID: 36814234</a:t>
            </a:r>
            <a:r>
              <a:rPr lang="nl-NL"/>
              <a:t> </a:t>
            </a:r>
            <a:endParaRPr lang="nl-NL" sz="1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835537" cy="1325563"/>
          </a:xfrm>
        </p:spPr>
        <p:txBody>
          <a:bodyPr>
            <a:normAutofit/>
          </a:bodyPr>
          <a:lstStyle/>
          <a:p>
            <a:r>
              <a:rPr lang="nl-NL" sz="3600" dirty="0"/>
              <a:t>Corticosteroïden tegen CAP</a:t>
            </a:r>
          </a:p>
        </p:txBody>
      </p:sp>
    </p:spTree>
    <p:extLst>
      <p:ext uri="{BB962C8B-B14F-4D97-AF65-F5344CB8AC3E}">
        <p14:creationId xmlns:p14="http://schemas.microsoft.com/office/powerpoint/2010/main" val="270578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835537" cy="1325563"/>
          </a:xfrm>
        </p:spPr>
        <p:txBody>
          <a:bodyPr>
            <a:normAutofit/>
          </a:bodyPr>
          <a:lstStyle/>
          <a:p>
            <a:r>
              <a:rPr lang="nl-NL" sz="3600" dirty="0"/>
              <a:t>Corticosteroïden tegen CAP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0" y="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98" y="1155638"/>
            <a:ext cx="10492804" cy="49403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97099" y="6538555"/>
            <a:ext cx="408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Saleem N, et al. Chest. 2023. PMID36087797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8250" y="5416034"/>
            <a:ext cx="5969000" cy="629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358283" y="1872734"/>
            <a:ext cx="731367" cy="3320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244918" y="1391104"/>
            <a:ext cx="731367" cy="367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867115" y="1872734"/>
            <a:ext cx="546636" cy="3320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020426" y="1568906"/>
            <a:ext cx="731367" cy="18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81" y="5552986"/>
            <a:ext cx="8017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Volgens een meta-analyse uit 2023 was het overlijdensrisico 15% lager voor CAP-patiënten die steroïden kregen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De studies waren echter te klein van omvang voor echte conclusies; het is dus mogelijk dat er geen werkelijk voordeel bestaat, of dat het voordeel nog groter is (bv. een verlaging van 20-30%)</a:t>
            </a:r>
          </a:p>
        </p:txBody>
      </p:sp>
    </p:spTree>
    <p:extLst>
      <p:ext uri="{BB962C8B-B14F-4D97-AF65-F5344CB8AC3E}">
        <p14:creationId xmlns:p14="http://schemas.microsoft.com/office/powerpoint/2010/main" val="80428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7503"/>
            <a:ext cx="12293600" cy="4580078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In een vervolgonderzoek bij IC-patiënten (CAPE COD) was het overlijdensrisico lager met steroïden (25/400 vs 47/395 sterfgevallen)</a:t>
            </a:r>
            <a:r>
              <a:rPr lang="nl-NL" sz="2400" baseline="30000" dirty="0"/>
              <a:t>1</a:t>
            </a:r>
          </a:p>
          <a:p>
            <a:endParaRPr lang="nl-NL" sz="2400" dirty="0"/>
          </a:p>
          <a:p>
            <a:r>
              <a:rPr lang="nl-NL" sz="2400" dirty="0"/>
              <a:t>Anderzijds is er geen gunstig effect gemeten in het ESCAPe onderzoek uit 2022, ook bij IC-patiënten (47/286 vs 50/277 sterfgevallen)</a:t>
            </a:r>
            <a:r>
              <a:rPr lang="nl-NL" sz="2400" baseline="30000" dirty="0"/>
              <a:t>2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De tijdsduur tot ontslag bij CAP is korter met corticosteroïden, maar dit zou een gevolg kunnen zijn van de verlaging van koorts/CRP en geen teken van een beter eindresultaat </a:t>
            </a:r>
            <a:r>
              <a:rPr lang="nl-NL" sz="2400" baseline="30000" dirty="0"/>
              <a:t>3</a:t>
            </a:r>
            <a:r>
              <a:rPr lang="nl-NL" sz="2400" dirty="0"/>
              <a:t> (daarbij zijn er aanwijzingen dat patiënten die corticosteroïden kregen vaker opnieuw opgenomen worden</a:t>
            </a:r>
            <a:r>
              <a:rPr lang="nl-NL" sz="2400" baseline="30000" dirty="0"/>
              <a:t>4</a:t>
            </a:r>
            <a:r>
              <a:rPr lang="nl-NL" sz="2400" dirty="0"/>
              <a:t>)</a:t>
            </a:r>
          </a:p>
          <a:p>
            <a:endParaRPr lang="nl-NL" sz="2400" dirty="0"/>
          </a:p>
          <a:p>
            <a:pPr marL="0" indent="0" algn="ctr">
              <a:buNone/>
            </a:pPr>
            <a:r>
              <a:rPr lang="nl-NL" sz="2400" b="1" dirty="0"/>
              <a:t>Voor betere behandeling van CAP hebben we meer gerandomiseerd bewijs nodig, van uiteenlopende patiënten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961" y="6334780"/>
            <a:ext cx="94179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aseline="30000" dirty="0"/>
              <a:t>1</a:t>
            </a:r>
            <a:r>
              <a:rPr lang="nl-NL" sz="1400" dirty="0"/>
              <a:t>Dequin P, et al. N Engl J Med. 2023 PMID369427891</a:t>
            </a:r>
            <a:r>
              <a:rPr lang="en-US"/>
              <a:t>	</a:t>
            </a:r>
            <a:r>
              <a:rPr lang="nl-NL" sz="1400" baseline="30000" dirty="0"/>
              <a:t>2</a:t>
            </a:r>
            <a:r>
              <a:rPr lang="nl-NL" sz="1400" dirty="0"/>
              <a:t>Meduri G, et al. Intensive Care Med. 2022. PMID35723686</a:t>
            </a:r>
            <a:r>
              <a:rPr lang="en-US" sz="1400" dirty="0"/>
              <a:t>	</a:t>
            </a:r>
          </a:p>
          <a:p>
            <a:r>
              <a:rPr lang="nl-NL" sz="1400" baseline="30000" dirty="0"/>
              <a:t>3</a:t>
            </a:r>
            <a:r>
              <a:rPr lang="nl-NL" sz="1400" dirty="0"/>
              <a:t>Joseph L, et al. Lancet 2011. PMID21907856 </a:t>
            </a:r>
            <a:r>
              <a:rPr lang="en-US" sz="1400" dirty="0"/>
              <a:t>		</a:t>
            </a:r>
            <a:r>
              <a:rPr lang="nl-NL" sz="1400" baseline="30000" dirty="0"/>
              <a:t>4</a:t>
            </a:r>
            <a:r>
              <a:rPr lang="nl-NL" sz="1400" dirty="0"/>
              <a:t>Saleem N, et al. Chest. 2023. PMID36087797</a:t>
            </a:r>
          </a:p>
          <a:p>
            <a:endParaRPr lang="nl-NL" sz="1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835537" cy="1325563"/>
          </a:xfrm>
        </p:spPr>
        <p:txBody>
          <a:bodyPr>
            <a:normAutofit/>
          </a:bodyPr>
          <a:lstStyle/>
          <a:p>
            <a:r>
              <a:rPr lang="nl-NL" sz="3600" dirty="0"/>
              <a:t>Corticosteroïden tegen CAP</a:t>
            </a:r>
          </a:p>
        </p:txBody>
      </p:sp>
    </p:spTree>
    <p:extLst>
      <p:ext uri="{BB962C8B-B14F-4D97-AF65-F5344CB8AC3E}">
        <p14:creationId xmlns:p14="http://schemas.microsoft.com/office/powerpoint/2010/main" val="220754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6" y="-13016"/>
            <a:ext cx="8096250" cy="1325563"/>
          </a:xfrm>
        </p:spPr>
        <p:txBody>
          <a:bodyPr>
            <a:normAutofit/>
          </a:bodyPr>
          <a:lstStyle/>
          <a:p>
            <a:r>
              <a:rPr lang="nl-NL" sz="3200" dirty="0"/>
              <a:t>Opzet van RECOVERY: Kernprotocol V27.0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nl-NL" sz="2000" b="1" dirty="0"/>
              <a:t>OPGENOMEN PATIËNTEN MET PNEUMONIE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b="1" dirty="0"/>
              <a:t>ANALYSE</a:t>
            </a:r>
            <a:endParaRPr lang="nl-NL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600" b="1" dirty="0"/>
              <a:t>R</a:t>
            </a:r>
            <a:endParaRPr lang="nl-NL" b="1" dirty="0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Patiënten met aangetoonde SARS-CoV-2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518016" cy="1433785"/>
            <a:chOff x="4441699" y="1560294"/>
            <a:chExt cx="3487490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Hoge dosis dexamethason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(standarddosis corticosteroïden)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02529" y="1647901"/>
              <a:ext cx="2926660" cy="643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/>
                <a:t>COVID-19 hoge dosis corticosteroïdenvergelijking (patiënten aan NIV of IMV)</a:t>
              </a:r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Dexamethason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zonder corticosteroïden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  <a:endParaRPr lang="nl-NL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/>
                <a:t>Influenza corticosteroïdenvergelijking (patiënten met hypoxie)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zonder Baloxavir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  <a:endParaRPr lang="nl-NL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94991" y="1733283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/>
                <a:t>Baloxavir vergelijking</a:t>
              </a:r>
              <a:endParaRPr lang="nl-NL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zonder Oseltamivir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  <a:endParaRPr lang="nl-NL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/>
                <a:t>Oseltamivir vergelijking</a:t>
              </a:r>
              <a:endParaRPr lang="nl-NL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Patiënten met aangetoonde INFLUENZA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Sotrovimab</a:t>
                </a:r>
                <a:endParaRPr lang="nl-N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Normale zorg zonder sotrovimab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/>
                  <a:t>J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b="1" i="1" dirty="0"/>
                  <a:t>of</a:t>
                </a:r>
                <a:endParaRPr lang="nl-NL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1822" y="1732379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b="1" dirty="0"/>
                  <a:t>Sotrovimab vergelijking</a:t>
                </a:r>
                <a:endParaRPr lang="nl-NL" sz="2400" b="1" dirty="0"/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Patiënten met CAP (geen vermoeden van SARS-CoV-2/influenza/PCP/TB)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Dexamethason</a:t>
                </a:r>
                <a:endParaRPr lang="nl-N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Normale zorg zonder corticosteroïden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b="1" i="1" dirty="0"/>
                  <a:t>of</a:t>
                </a:r>
                <a:endParaRPr lang="nl-NL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b="1" dirty="0"/>
                  <a:t>Community-acquired pneumonie (CAP) corticosteroïdenvergelijking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75655" y="3797815"/>
            <a:ext cx="430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Baseline-metingen verzameld, geschiktheid vastgesteld</a:t>
            </a:r>
          </a:p>
          <a:p>
            <a:r>
              <a:rPr lang="nl-NL" sz="1200" b="1" dirty="0"/>
              <a:t>1:1 randomisatie in elk van de passende vergelijkingen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325" y="3630854"/>
            <a:ext cx="4524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Uitkomst na 28 dagen en na 6 maanden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1" dirty="0"/>
              <a:t>Overlijden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1" dirty="0"/>
              <a:t>Tijdsduur tot levend verlaten van het ziekenhuis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1" dirty="0"/>
              <a:t>Verloop naar beademing of overlijden</a:t>
            </a:r>
          </a:p>
        </p:txBody>
      </p:sp>
    </p:spTree>
    <p:extLst>
      <p:ext uri="{BB962C8B-B14F-4D97-AF65-F5344CB8AC3E}">
        <p14:creationId xmlns:p14="http://schemas.microsoft.com/office/powerpoint/2010/main" val="27320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nl-NL" sz="2000" b="1" dirty="0"/>
              <a:t>OPGENOMEN PATIËNTEN MET PNEUMONIE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b="1" dirty="0"/>
              <a:t>ANALYSE</a:t>
            </a:r>
            <a:endParaRPr lang="nl-NL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600" b="1" dirty="0"/>
              <a:t>R</a:t>
            </a:r>
            <a:endParaRPr lang="nl-NL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Patiënten met aangetoonde SARS-CoV-2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518016" cy="1433785"/>
            <a:chOff x="4441699" y="1560294"/>
            <a:chExt cx="3487490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Hoge dosis dexamethason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(standarddosis corticosteroïden)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02529" y="1647901"/>
              <a:ext cx="2926660" cy="52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/>
                <a:t>COVID-19 hoge dosis corticosteroïdenvergelijking (patiënten aan NIV of IMV)</a:t>
              </a:r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Dexamethason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zonder corticosteroïden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  <a:endParaRPr lang="nl-NL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/>
                <a:t>Influenza corticosteroïdenvergelijking (patiënten met hypoxie)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zonder Baloxavir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  <a:endParaRPr lang="nl-NL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94991" y="1733283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/>
                <a:t>Baloxavir vergelijking</a:t>
              </a:r>
              <a:endParaRPr lang="nl-NL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zonder Oseltamivir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  <a:endParaRPr lang="nl-NL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/>
                <a:t>Oseltamivir vergelijking</a:t>
              </a:r>
              <a:endParaRPr lang="nl-NL" sz="1500" b="1" dirty="0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Patiënten met aangetoonde INFLUENZA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Sotrovimab</a:t>
                </a:r>
                <a:endParaRPr lang="nl-N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Normale zorg zonder sotrovimab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/>
                  <a:t>J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b="1" i="1" dirty="0"/>
                  <a:t>of</a:t>
                </a:r>
                <a:endParaRPr lang="nl-NL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1822" y="1732379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b="1" dirty="0"/>
                  <a:t>Sotrovimab vergelijking</a:t>
                </a:r>
                <a:endParaRPr lang="nl-NL" sz="2400" b="1" dirty="0"/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Patiënten met CAP (geen vermoeden van SARS-CoV-2/influenza/PCP/TB)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Dexamethason</a:t>
                </a:r>
                <a:endParaRPr lang="nl-N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Normale zorg zonder corticosteroïden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b="1" i="1" dirty="0"/>
                  <a:t>of</a:t>
                </a:r>
                <a:endParaRPr lang="nl-NL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b="1" dirty="0"/>
                  <a:t>Community-acquired pneumonie (CAP) corticosteroïdenvergelijking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5655" y="3797815"/>
            <a:ext cx="430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Baseline-metingen verzameld, geschiktheid vastgesteld</a:t>
            </a:r>
          </a:p>
          <a:p>
            <a:r>
              <a:rPr lang="nl-NL" sz="1400" b="1" dirty="0"/>
              <a:t>1:1 randomisatie in elk van de passende vergelijkingen</a:t>
            </a:r>
          </a:p>
        </p:txBody>
      </p:sp>
      <p:sp>
        <p:nvSpPr>
          <p:cNvPr id="80" name="Right Arrow 79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900325" y="3630854"/>
            <a:ext cx="452438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Uitkomst na 28 dagen en na 6 maanden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b="1" dirty="0"/>
              <a:t>Overlijden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b="1" dirty="0"/>
              <a:t>Tijdsduur tot levend verlaten van het ziekenhuis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b="1" dirty="0"/>
              <a:t>Verloop naar beademing of overlijden</a:t>
            </a:r>
          </a:p>
        </p:txBody>
      </p: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612716" y="-13016"/>
            <a:ext cx="8096250" cy="1325563"/>
          </a:xfrm>
        </p:spPr>
        <p:txBody>
          <a:bodyPr>
            <a:normAutofit/>
          </a:bodyPr>
          <a:lstStyle/>
          <a:p>
            <a:r>
              <a:rPr lang="nl-NL" sz="3200" dirty="0"/>
              <a:t>Opzet van RECOVERY: CAP vergelijking</a:t>
            </a:r>
          </a:p>
        </p:txBody>
      </p:sp>
    </p:spTree>
    <p:extLst>
      <p:ext uri="{BB962C8B-B14F-4D97-AF65-F5344CB8AC3E}">
        <p14:creationId xmlns:p14="http://schemas.microsoft.com/office/powerpoint/2010/main" val="2945453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6e23f2f-d118-4b80-9c8f-3a17b410c8e7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0C9E77-D18D-42E1-8D0A-7C62709D403B}"/>
</file>

<file path=customXml/itemProps2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12AD73-C1FD-49B0-ACF6-15D917CCBFA5}">
  <ds:schemaRefs>
    <ds:schemaRef ds:uri="http://purl.org/dc/dcmitype/"/>
    <ds:schemaRef ds:uri="cf0dfbcc-b360-4cf7-9bf5-370ba522dbe9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3c9eb58-c16a-4eef-9abf-4aeec758fe0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6369</TotalTime>
  <Words>1467</Words>
  <Application>Microsoft Office PowerPoint</Application>
  <PresentationFormat>Breedbeeld</PresentationFormat>
  <Paragraphs>193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RECOVERY EU</vt:lpstr>
      <vt:lpstr>Community-acquired pneumonie</vt:lpstr>
      <vt:lpstr>Toelatingseisen voor RECOVERY</vt:lpstr>
      <vt:lpstr>CAP binnen RECOVERY - toelichting</vt:lpstr>
      <vt:lpstr>Corticosteroïden tegen CAP</vt:lpstr>
      <vt:lpstr>Corticosteroïden tegen CAP</vt:lpstr>
      <vt:lpstr>Corticosteroïden tegen CAP</vt:lpstr>
      <vt:lpstr>Opzet van RECOVERY: Kernprotocol V27.0</vt:lpstr>
      <vt:lpstr>Opzet van RECOVERY: CAP vergelijking</vt:lpstr>
      <vt:lpstr>CAP Corticosteroïdenvergelijking</vt:lpstr>
      <vt:lpstr>PowerPoint-presentatie</vt:lpstr>
      <vt:lpstr>CAP Corticosteroïdenvergelijking</vt:lpstr>
      <vt:lpstr>Samenvatting - 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Haanen, E.J.M. (Eva)</cp:lastModifiedBy>
  <cp:revision>712</cp:revision>
  <cp:lastPrinted>2020-03-18T19:42:16Z</cp:lastPrinted>
  <dcterms:created xsi:type="dcterms:W3CDTF">2020-03-14T13:47:38Z</dcterms:created>
  <dcterms:modified xsi:type="dcterms:W3CDTF">2024-03-08T09:58:36Z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